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518" r:id="rId3"/>
    <p:sldId id="761" r:id="rId4"/>
    <p:sldId id="976" r:id="rId5"/>
    <p:sldId id="978" r:id="rId6"/>
    <p:sldId id="995" r:id="rId7"/>
    <p:sldId id="631" r:id="rId8"/>
    <p:sldId id="996" r:id="rId9"/>
    <p:sldId id="993" r:id="rId10"/>
    <p:sldId id="994" r:id="rId11"/>
    <p:sldId id="1001" r:id="rId12"/>
    <p:sldId id="992" r:id="rId13"/>
    <p:sldId id="1000" r:id="rId14"/>
    <p:sldId id="998" r:id="rId15"/>
    <p:sldId id="256" r:id="rId16"/>
    <p:sldId id="999" r:id="rId17"/>
    <p:sldId id="1003" r:id="rId1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9F2CCD-2D12-4B41-99BA-E4CEC3EF3A4D}" type="datetimeFigureOut">
              <a:rPr lang="sv-SE" smtClean="0"/>
              <a:t>2021-11-11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BFC5C7-997A-4FAD-B70B-910820C5B71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1004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2B0D0-35E0-4DC8-B4A6-118214BEA3B7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8828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300">
                <a:solidFill>
                  <a:schemeClr val="tx2"/>
                </a:solidFill>
                <a:latin typeface="Helvetica" panose="020B0604020202020204" pitchFamily="34" charset="0"/>
              </a:defRPr>
            </a:lvl1pPr>
            <a:lvl2pPr marL="876378" indent="-337068">
              <a:defRPr sz="2300">
                <a:solidFill>
                  <a:schemeClr val="tx2"/>
                </a:solidFill>
                <a:latin typeface="Helvetica" panose="020B0604020202020204" pitchFamily="34" charset="0"/>
              </a:defRPr>
            </a:lvl2pPr>
            <a:lvl3pPr marL="1348273" indent="-269655">
              <a:defRPr sz="2300">
                <a:solidFill>
                  <a:schemeClr val="tx2"/>
                </a:solidFill>
                <a:latin typeface="Helvetica" panose="020B0604020202020204" pitchFamily="34" charset="0"/>
              </a:defRPr>
            </a:lvl3pPr>
            <a:lvl4pPr marL="1887583" indent="-269655">
              <a:defRPr sz="2300">
                <a:solidFill>
                  <a:schemeClr val="tx2"/>
                </a:solidFill>
                <a:latin typeface="Helvetica" panose="020B0604020202020204" pitchFamily="34" charset="0"/>
              </a:defRPr>
            </a:lvl4pPr>
            <a:lvl5pPr marL="2426893" indent="-269655">
              <a:defRPr sz="2300">
                <a:solidFill>
                  <a:schemeClr val="tx2"/>
                </a:solidFill>
                <a:latin typeface="Helvetica" panose="020B0604020202020204" pitchFamily="34" charset="0"/>
              </a:defRPr>
            </a:lvl5pPr>
            <a:lvl6pPr marL="2966202" indent="-26965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2"/>
                </a:solidFill>
                <a:latin typeface="Helvetica" panose="020B0604020202020204" pitchFamily="34" charset="0"/>
              </a:defRPr>
            </a:lvl6pPr>
            <a:lvl7pPr marL="3505511" indent="-26965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2"/>
                </a:solidFill>
                <a:latin typeface="Helvetica" panose="020B0604020202020204" pitchFamily="34" charset="0"/>
              </a:defRPr>
            </a:lvl7pPr>
            <a:lvl8pPr marL="4044820" indent="-26965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2"/>
                </a:solidFill>
                <a:latin typeface="Helvetica" panose="020B0604020202020204" pitchFamily="34" charset="0"/>
              </a:defRPr>
            </a:lvl8pPr>
            <a:lvl9pPr marL="4584131" indent="-26965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2"/>
                </a:solidFill>
                <a:latin typeface="Helvetica" panose="020B0604020202020204" pitchFamily="34" charset="0"/>
              </a:defRPr>
            </a:lvl9pPr>
          </a:lstStyle>
          <a:p>
            <a:pPr defTabSz="955913">
              <a:defRPr/>
            </a:pPr>
            <a:fld id="{31595F7A-7BC9-44F0-BC0E-34564FD06ACD}" type="slidenum">
              <a:rPr lang="en-GB" altLang="en-US" sz="1500">
                <a:solidFill>
                  <a:prstClr val="black"/>
                </a:solidFill>
                <a:latin typeface="Times" panose="02020603050405020304" pitchFamily="18" charset="0"/>
              </a:rPr>
              <a:pPr defTabSz="955913">
                <a:defRPr/>
              </a:pPr>
              <a:t>3</a:t>
            </a:fld>
            <a:endParaRPr lang="en-GB" altLang="en-US" sz="1500">
              <a:solidFill>
                <a:prstClr val="black"/>
              </a:solidFill>
              <a:latin typeface="Times" panose="02020603050405020304" pitchFamily="18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/>
              <a:t> </a:t>
            </a:r>
            <a:endParaRPr lang="en-US" altLang="en-US" sz="800"/>
          </a:p>
        </p:txBody>
      </p:sp>
    </p:spTree>
    <p:extLst>
      <p:ext uri="{BB962C8B-B14F-4D97-AF65-F5344CB8AC3E}">
        <p14:creationId xmlns:p14="http://schemas.microsoft.com/office/powerpoint/2010/main" val="2615096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2B0D0-35E0-4DC8-B4A6-118214BEA3B7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8949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56244">
              <a:defRPr/>
            </a:pPr>
            <a:fld id="{7692B0D0-35E0-4DC8-B4A6-118214BEA3B7}" type="slidenum">
              <a:rPr lang="sv-SE">
                <a:solidFill>
                  <a:prstClr val="black"/>
                </a:solidFill>
                <a:latin typeface="Calibri" panose="020F0502020204030204"/>
              </a:rPr>
              <a:pPr defTabSz="856244">
                <a:defRPr/>
              </a:pPr>
              <a:t>9</a:t>
            </a:fld>
            <a:endParaRPr lang="sv-S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93584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56244">
              <a:defRPr/>
            </a:pPr>
            <a:fld id="{7692B0D0-35E0-4DC8-B4A6-118214BEA3B7}" type="slidenum">
              <a:rPr lang="sv-SE">
                <a:solidFill>
                  <a:prstClr val="black"/>
                </a:solidFill>
                <a:latin typeface="Calibri" panose="020F0502020204030204"/>
              </a:rPr>
              <a:pPr defTabSz="856244">
                <a:defRPr/>
              </a:pPr>
              <a:t>10</a:t>
            </a:fld>
            <a:endParaRPr lang="sv-S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66288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56244">
              <a:defRPr/>
            </a:pPr>
            <a:fld id="{7692B0D0-35E0-4DC8-B4A6-118214BEA3B7}" type="slidenum">
              <a:rPr lang="sv-SE">
                <a:solidFill>
                  <a:prstClr val="black"/>
                </a:solidFill>
                <a:latin typeface="Calibri" panose="020F0502020204030204"/>
              </a:rPr>
              <a:pPr defTabSz="856244">
                <a:defRPr/>
              </a:pPr>
              <a:t>12</a:t>
            </a:fld>
            <a:endParaRPr lang="sv-S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67420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BA54146-1D4A-454C-A16A-240184C28C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FE79F05-11F9-4FFF-A4A4-35C0E446F1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163C140-5A9A-4B31-AA94-416BA4700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BE983-2F48-4F93-B40D-F1939D40824D}" type="datetimeFigureOut">
              <a:rPr lang="sv-SE" smtClean="0"/>
              <a:t>2021-11-11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05E3207-645A-4A8D-9534-658E97A4C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3F62D31-AE8B-4F5B-BA7A-9D233F250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4F82-9991-4F39-A182-EECA39D0813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4029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1F92053-E6C9-4D0D-8B3B-F724E5D5B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4799B214-B14B-42EB-8B4A-47D239CC3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D3777C-7763-452B-8B8B-9352D3458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BE983-2F48-4F93-B40D-F1939D40824D}" type="datetimeFigureOut">
              <a:rPr lang="sv-SE" smtClean="0"/>
              <a:t>2021-11-11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D4982D1-54FF-4319-9A66-E577104DC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848DABA-FEE9-4AB8-9ECC-38F370591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4F82-9991-4F39-A182-EECA39D0813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6366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FFA08AB7-B8DD-486F-AA72-0D354D2FD8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4785AEBA-6507-4F3E-8FD2-F8584E45CD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CFC0B5E-994F-4F1E-ACF3-14AC932B5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BE983-2F48-4F93-B40D-F1939D40824D}" type="datetimeFigureOut">
              <a:rPr lang="sv-SE" smtClean="0"/>
              <a:t>2021-11-11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F352E62-CEF4-4130-A7EB-89524FFF0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A5DF9B4-3C64-438E-AA3B-D7DD2E0E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4F82-9991-4F39-A182-EECA39D0813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0552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arts txt+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4800" y="1762126"/>
            <a:ext cx="5400000" cy="4233600"/>
          </a:xfrm>
        </p:spPr>
        <p:txBody>
          <a:bodyPr/>
          <a:lstStyle>
            <a:lvl1pPr>
              <a:defRPr i="0"/>
            </a:lvl1pPr>
          </a:lstStyle>
          <a:p>
            <a:pPr lvl="0"/>
            <a:r>
              <a:rPr lang="en-US" dirty="0"/>
              <a:t>Click here to add bullet list or click corresponding icon to insert media or click to insert previously copied objects or text.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latshållare för innehåll 4"/>
          <p:cNvSpPr>
            <a:spLocks noGrp="1"/>
          </p:cNvSpPr>
          <p:nvPr>
            <p:ph sz="quarter" idx="12" hasCustomPrompt="1"/>
          </p:nvPr>
        </p:nvSpPr>
        <p:spPr>
          <a:xfrm>
            <a:off x="6177600" y="1769416"/>
            <a:ext cx="5400000" cy="4234814"/>
          </a:xfrm>
        </p:spPr>
        <p:txBody>
          <a:bodyPr/>
          <a:lstStyle>
            <a:lvl1pPr marL="0" marR="0" indent="0" algn="l" defTabSz="829555" rtl="0" eaLnBrk="1" fontAlgn="auto" latinLnBrk="0" hangingPunct="1">
              <a:lnSpc>
                <a:spcPct val="90000"/>
              </a:lnSpc>
              <a:spcBef>
                <a:spcPts val="90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 baseline="0"/>
            </a:lvl1pPr>
          </a:lstStyle>
          <a:p>
            <a:pPr marL="0" marR="0" lvl="0" indent="0" algn="l" defTabSz="829555" rtl="0" eaLnBrk="1" fontAlgn="auto" latinLnBrk="0" hangingPunct="1">
              <a:lnSpc>
                <a:spcPct val="90000"/>
              </a:lnSpc>
              <a:spcBef>
                <a:spcPts val="90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corresponding icon to insert media or click here to insert previously copied objects.</a:t>
            </a:r>
          </a:p>
          <a:p>
            <a:pPr lvl="0"/>
            <a:endParaRPr lang="en-GB" noProof="0" dirty="0"/>
          </a:p>
        </p:txBody>
      </p:sp>
      <p:sp>
        <p:nvSpPr>
          <p:cNvPr id="2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4800" y="569219"/>
            <a:ext cx="9663840" cy="777600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>
            <a:lvl1pPr>
              <a:defRPr baseline="0"/>
            </a:lvl1pPr>
          </a:lstStyle>
          <a:p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Title</a:t>
            </a:r>
            <a:r>
              <a:rPr lang="sv-SE" dirty="0"/>
              <a:t>, </a:t>
            </a:r>
            <a:r>
              <a:rPr lang="sv-SE" dirty="0" err="1"/>
              <a:t>slide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text + media</a:t>
            </a:r>
            <a:endParaRPr lang="en-US" dirty="0"/>
          </a:p>
        </p:txBody>
      </p:sp>
      <p:pic>
        <p:nvPicPr>
          <p:cNvPr id="13" name="Bildobjekt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600" y="432000"/>
            <a:ext cx="864000" cy="864000"/>
          </a:xfrm>
          <a:prstGeom prst="rect">
            <a:avLst/>
          </a:prstGeom>
        </p:spPr>
      </p:pic>
      <p:cxnSp>
        <p:nvCxnSpPr>
          <p:cNvPr id="14" name="Rak 13"/>
          <p:cNvCxnSpPr/>
          <p:nvPr userDrawn="1"/>
        </p:nvCxnSpPr>
        <p:spPr>
          <a:xfrm>
            <a:off x="604800" y="1567273"/>
            <a:ext cx="109598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k 19"/>
          <p:cNvCxnSpPr/>
          <p:nvPr userDrawn="1"/>
        </p:nvCxnSpPr>
        <p:spPr>
          <a:xfrm>
            <a:off x="604800" y="6346992"/>
            <a:ext cx="1093107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4"/>
          <p:cNvSpPr>
            <a:spLocks noGrp="1"/>
          </p:cNvSpPr>
          <p:nvPr>
            <p:ph type="dt" sz="half" idx="10"/>
          </p:nvPr>
        </p:nvSpPr>
        <p:spPr>
          <a:xfrm>
            <a:off x="604802" y="6431828"/>
            <a:ext cx="821024" cy="163294"/>
          </a:xfrm>
        </p:spPr>
        <p:txBody>
          <a:bodyPr/>
          <a:lstStyle/>
          <a:p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36640" y="6431828"/>
            <a:ext cx="1728000" cy="163294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r">
              <a:defRPr sz="1087">
                <a:solidFill>
                  <a:schemeClr val="tx1"/>
                </a:solidFill>
              </a:defRPr>
            </a:lvl1pPr>
          </a:lstStyle>
          <a:p>
            <a:fld id="{6F67B5D9-DB62-4DEA-AF3E-B11D0AE898D7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2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25824" y="6431828"/>
            <a:ext cx="6480000" cy="163294"/>
          </a:xfrm>
        </p:spPr>
        <p:txBody>
          <a:bodyPr/>
          <a:lstStyle/>
          <a:p>
            <a:r>
              <a:rPr lang="sv-SE">
                <a:solidFill>
                  <a:prstClr val="black"/>
                </a:solidFill>
              </a:rPr>
              <a:t>Gert Frick</a:t>
            </a:r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7391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slide withou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/>
          <p:cNvSpPr>
            <a:spLocks noGrp="1"/>
          </p:cNvSpPr>
          <p:nvPr>
            <p:ph type="title" hasCustomPrompt="1"/>
          </p:nvPr>
        </p:nvSpPr>
        <p:spPr>
          <a:xfrm>
            <a:off x="604800" y="1597582"/>
            <a:ext cx="5120092" cy="3504510"/>
          </a:xfrm>
          <a:prstGeom prst="rect">
            <a:avLst/>
          </a:prstGeom>
        </p:spPr>
        <p:txBody>
          <a:bodyPr wrap="square"/>
          <a:lstStyle>
            <a:lvl1pPr>
              <a:defRPr sz="6804"/>
            </a:lvl1pPr>
          </a:lstStyle>
          <a:p>
            <a:r>
              <a:rPr lang="en-GB" noProof="0" dirty="0"/>
              <a:t>Presentation Title</a:t>
            </a:r>
          </a:p>
        </p:txBody>
      </p:sp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600" y="432000"/>
            <a:ext cx="864000" cy="864000"/>
          </a:xfrm>
          <a:prstGeom prst="rect">
            <a:avLst/>
          </a:prstGeom>
        </p:spPr>
      </p:pic>
      <p:cxnSp>
        <p:nvCxnSpPr>
          <p:cNvPr id="5" name="Rak 4"/>
          <p:cNvCxnSpPr/>
          <p:nvPr userDrawn="1"/>
        </p:nvCxnSpPr>
        <p:spPr>
          <a:xfrm>
            <a:off x="604800" y="6346992"/>
            <a:ext cx="109598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604802" y="6431828"/>
            <a:ext cx="821024" cy="163294"/>
          </a:xfrm>
        </p:spPr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53453" y="6431828"/>
            <a:ext cx="6480000" cy="163294"/>
          </a:xfrm>
        </p:spPr>
        <p:txBody>
          <a:bodyPr/>
          <a:lstStyle/>
          <a:p>
            <a:r>
              <a:rPr lang="sv-SE">
                <a:solidFill>
                  <a:prstClr val="black">
                    <a:tint val="75000"/>
                  </a:prstClr>
                </a:solidFill>
              </a:rPr>
              <a:t>Gert Frick</a:t>
            </a:r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36640" y="6431828"/>
            <a:ext cx="1728000" cy="163294"/>
          </a:xfrm>
          <a:prstGeom prst="rect">
            <a:avLst/>
          </a:prstGeom>
        </p:spPr>
        <p:txBody>
          <a:bodyPr vert="horz" wrap="none" lIns="0" tIns="0" rIns="0" bIns="0" rtlCol="0" anchor="t"/>
          <a:lstStyle>
            <a:lvl1pPr algn="r">
              <a:defRPr sz="1087">
                <a:solidFill>
                  <a:schemeClr val="tx1"/>
                </a:solidFill>
              </a:defRPr>
            </a:lvl1pPr>
          </a:lstStyle>
          <a:p>
            <a:fld id="{6F67B5D9-DB62-4DEA-AF3E-B11D0AE898D7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657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9B821C2-680A-4C47-B259-B7990FB55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7608723-9DFD-4CA6-90BB-239EBD1F0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E33DEAF-BC74-4715-B2EF-9840BB544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BE983-2F48-4F93-B40D-F1939D40824D}" type="datetimeFigureOut">
              <a:rPr lang="sv-SE" smtClean="0"/>
              <a:t>2021-11-11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9A2454E-83CA-4443-AA22-62498FD79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4AC524D-9173-4B19-90DF-18CC9A713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4F82-9991-4F39-A182-EECA39D0813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2888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0E1F6E0-9F9F-4E1D-8A2F-F1B11723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0B21993-5777-422B-8F86-A13E2E1124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CA943C4-ACC3-474A-BF2F-79B8B87D2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BE983-2F48-4F93-B40D-F1939D40824D}" type="datetimeFigureOut">
              <a:rPr lang="sv-SE" smtClean="0"/>
              <a:t>2021-11-11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538F2B3-8BF1-4782-A121-419284393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1CBDA24-E466-4CAE-9038-44FB39660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4F82-9991-4F39-A182-EECA39D0813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5861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8073B2-FF92-49EB-8821-FA2C5151F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DD0FB5A-9EC7-4D9A-9984-70B1D5FA4A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9AA52D1-E6D9-42F8-AAF0-B40374EAB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7234F9E-AA33-47FF-92D5-1765ECBFA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BE983-2F48-4F93-B40D-F1939D40824D}" type="datetimeFigureOut">
              <a:rPr lang="sv-SE" smtClean="0"/>
              <a:t>2021-11-11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84A4B4-1081-44D8-905E-940C12640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62A059B-1919-49E9-A1CC-1B3420A45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4F82-9991-4F39-A182-EECA39D0813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174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5C75E5B-6560-42BE-A229-DF0151801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15586A-B19B-4197-B0B8-EE09B4FA1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4F897E4-F135-4AC7-862B-01D67E46F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D7DAD28E-1AC5-4512-963F-AF4D7746AC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14F95801-7885-4274-BC11-7DFB82225F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2CF9434E-C663-4153-9986-70EED181F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BE983-2F48-4F93-B40D-F1939D40824D}" type="datetimeFigureOut">
              <a:rPr lang="sv-SE" smtClean="0"/>
              <a:t>2021-11-11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6EFD3733-DA00-4D9C-B2FD-DE1175E42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476596F4-4D87-487B-BD10-346FDA385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4F82-9991-4F39-A182-EECA39D0813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2958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962AACD-411C-4F9A-AE52-EBBE6D143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CD68A35-C4DC-4572-BF71-F420D6DD5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BE983-2F48-4F93-B40D-F1939D40824D}" type="datetimeFigureOut">
              <a:rPr lang="sv-SE" smtClean="0"/>
              <a:t>2021-11-11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F013BDA-2D38-4307-A582-436C01F3C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69F1429-20A3-43D4-8F2B-C3C33E920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4F82-9991-4F39-A182-EECA39D0813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7721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B5AE7FD3-CAB3-4CC7-8F65-E91ADD4D5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BE983-2F48-4F93-B40D-F1939D40824D}" type="datetimeFigureOut">
              <a:rPr lang="sv-SE" smtClean="0"/>
              <a:t>2021-11-11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22182A41-6339-4E0D-910E-58F6C0846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79035CA-80CC-42A5-BB3F-973FFC7E4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4F82-9991-4F39-A182-EECA39D0813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6910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1BF3CAA-765D-4F67-A759-F57DC22AC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C5424A6-D4C7-425A-91D6-7D362357A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64E2FF6-6745-4C60-B970-C94A99F403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A5EB953-F6E0-4B64-AE57-60A514994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BE983-2F48-4F93-B40D-F1939D40824D}" type="datetimeFigureOut">
              <a:rPr lang="sv-SE" smtClean="0"/>
              <a:t>2021-11-11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04CEBB6A-5242-47C0-AE6A-A84DF2BAA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AF35ABD-0E80-48C1-8963-2FF7E0338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4F82-9991-4F39-A182-EECA39D0813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41443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1D9167B-8349-465E-B4A0-E46CF66A6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AA53E095-85D3-435E-998E-57890A4DD6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1BC6E6C-4684-4B34-AB8A-81AF44A9C4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90EB5DE-FADD-4289-BFC2-2D363D668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BE983-2F48-4F93-B40D-F1939D40824D}" type="datetimeFigureOut">
              <a:rPr lang="sv-SE" smtClean="0"/>
              <a:t>2021-11-11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0C782E61-EC1D-4567-BB3E-081D2006F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07CBC90-7758-4974-A80F-A2F0667C1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04F82-9991-4F39-A182-EECA39D0813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1094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FA6FDD97-0F9C-4CBD-B5CD-D7DD609C4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3FE4D6B-B1A9-428B-BB4C-36A29343C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7AD32A6-A2B1-4988-9D96-60CF04A913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BE983-2F48-4F93-B40D-F1939D40824D}" type="datetimeFigureOut">
              <a:rPr lang="sv-SE" smtClean="0"/>
              <a:t>2021-11-11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5D5C114-6593-4495-AE13-93D2CA70A7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964DB60-EECB-40F1-92D4-BCD3DEEF37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04F82-9991-4F39-A182-EECA39D0813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544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52B5D249-CFB5-406B-916C-18FFAB5E2DED}"/>
              </a:ext>
            </a:extLst>
          </p:cNvPr>
          <p:cNvSpPr txBox="1"/>
          <p:nvPr/>
        </p:nvSpPr>
        <p:spPr>
          <a:xfrm>
            <a:off x="3562350" y="1771650"/>
            <a:ext cx="511319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/>
              <a:t>Workshop ”</a:t>
            </a:r>
            <a:r>
              <a:rPr lang="sv-SE" sz="2400" dirty="0" err="1"/>
              <a:t>Lean</a:t>
            </a:r>
            <a:r>
              <a:rPr lang="sv-SE" sz="2400" dirty="0"/>
              <a:t> på riktigt” </a:t>
            </a:r>
          </a:p>
          <a:p>
            <a:endParaRPr lang="sv-SE" dirty="0"/>
          </a:p>
          <a:p>
            <a:pPr marL="342900" indent="-342900">
              <a:buAutoNum type="arabicPeriod"/>
            </a:pPr>
            <a:r>
              <a:rPr lang="sv-SE" dirty="0"/>
              <a:t>Bakgrund, historia, vad menas med </a:t>
            </a:r>
            <a:r>
              <a:rPr lang="sv-SE" dirty="0" err="1"/>
              <a:t>Lean</a:t>
            </a:r>
            <a:r>
              <a:rPr lang="sv-SE" dirty="0"/>
              <a:t>?</a:t>
            </a:r>
          </a:p>
          <a:p>
            <a:pPr marL="342900" indent="-342900">
              <a:buAutoNum type="arabicPeriod"/>
            </a:pPr>
            <a:endParaRPr lang="sv-SE" dirty="0"/>
          </a:p>
          <a:p>
            <a:pPr marL="342900" indent="-342900">
              <a:buAutoNum type="arabicPeriod"/>
            </a:pPr>
            <a:r>
              <a:rPr lang="sv-SE" dirty="0"/>
              <a:t>Metoder att tillämpa, grunden först!</a:t>
            </a:r>
          </a:p>
          <a:p>
            <a:pPr marL="342900" indent="-342900">
              <a:buAutoNum type="arabicPeriod"/>
            </a:pPr>
            <a:endParaRPr lang="sv-SE" dirty="0"/>
          </a:p>
          <a:p>
            <a:pPr marL="342900" indent="-342900">
              <a:buAutoNum type="arabicPeriod"/>
            </a:pPr>
            <a:r>
              <a:rPr lang="sv-SE" dirty="0">
                <a:solidFill>
                  <a:srgbClr val="FF0000"/>
                </a:solidFill>
              </a:rPr>
              <a:t>Vad krävs av ledare o ledning för att få framdrift?</a:t>
            </a:r>
          </a:p>
          <a:p>
            <a:pPr marL="342900" indent="-342900">
              <a:buAutoNum type="arabicPeriod"/>
            </a:pPr>
            <a:endParaRPr lang="sv-SE" dirty="0"/>
          </a:p>
          <a:p>
            <a:pPr marL="342900" indent="-342900">
              <a:buAutoNum type="arabicPeriod"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27743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72452">
              <a:defRPr/>
            </a:pPr>
            <a:r>
              <a:rPr lang="sv-S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Gert Frick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22677" y="1554645"/>
            <a:ext cx="387590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72452">
              <a:defRPr/>
            </a:pPr>
            <a:r>
              <a:rPr lang="sv-SE" sz="2000" dirty="0">
                <a:solidFill>
                  <a:prstClr val="black"/>
                </a:solidFill>
                <a:latin typeface="Calibri" panose="020F0502020204030204"/>
              </a:rPr>
              <a:t>1.Var med där det händer, där arbetet utförs!</a:t>
            </a:r>
          </a:p>
          <a:p>
            <a:pPr marL="457200" indent="-457200" defTabSz="972452">
              <a:buAutoNum type="arabicPeriod"/>
              <a:defRPr/>
            </a:pPr>
            <a:endParaRPr lang="sv-SE" sz="2000" dirty="0">
              <a:solidFill>
                <a:prstClr val="black"/>
              </a:solidFill>
              <a:latin typeface="Calibri" panose="020F0502020204030204"/>
            </a:endParaRPr>
          </a:p>
          <a:p>
            <a:pPr defTabSz="972452">
              <a:defRPr/>
            </a:pPr>
            <a:r>
              <a:rPr lang="sv-SE" sz="2000" dirty="0">
                <a:solidFill>
                  <a:prstClr val="black"/>
                </a:solidFill>
                <a:latin typeface="Calibri" panose="020F0502020204030204"/>
              </a:rPr>
              <a:t>2. Studera och förstå vad som händer</a:t>
            </a:r>
          </a:p>
          <a:p>
            <a:pPr defTabSz="972452">
              <a:defRPr/>
            </a:pPr>
            <a:endParaRPr lang="sv-SE" sz="2000" dirty="0">
              <a:solidFill>
                <a:prstClr val="black"/>
              </a:solidFill>
              <a:latin typeface="Calibri" panose="020F0502020204030204"/>
            </a:endParaRPr>
          </a:p>
          <a:p>
            <a:pPr defTabSz="972452">
              <a:defRPr/>
            </a:pPr>
            <a:r>
              <a:rPr lang="sv-SE" sz="2000" dirty="0">
                <a:solidFill>
                  <a:prstClr val="black"/>
                </a:solidFill>
                <a:latin typeface="Calibri" panose="020F0502020204030204"/>
              </a:rPr>
              <a:t>3. Vilka problem finns</a:t>
            </a:r>
          </a:p>
          <a:p>
            <a:pPr defTabSz="972452">
              <a:defRPr/>
            </a:pPr>
            <a:endParaRPr lang="sv-SE" sz="2000" dirty="0">
              <a:solidFill>
                <a:prstClr val="black"/>
              </a:solidFill>
              <a:latin typeface="Calibri" panose="020F0502020204030204"/>
            </a:endParaRPr>
          </a:p>
          <a:p>
            <a:pPr defTabSz="972452">
              <a:defRPr/>
            </a:pPr>
            <a:r>
              <a:rPr lang="sv-SE" sz="2000" dirty="0">
                <a:solidFill>
                  <a:prstClr val="black"/>
                </a:solidFill>
                <a:latin typeface="Calibri" panose="020F0502020204030204"/>
              </a:rPr>
              <a:t>4. Lös problemen och inför lösningen</a:t>
            </a:r>
            <a:endParaRPr lang="en-GB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41292B3-E7FD-4033-B4E7-DF756D27D73F}"/>
              </a:ext>
            </a:extLst>
          </p:cNvPr>
          <p:cNvSpPr txBox="1">
            <a:spLocks/>
          </p:cNvSpPr>
          <p:nvPr/>
        </p:nvSpPr>
        <p:spPr>
          <a:xfrm>
            <a:off x="687178" y="423102"/>
            <a:ext cx="9663840" cy="777600"/>
          </a:xfrm>
          <a:prstGeom prst="rect">
            <a:avLst/>
          </a:prstGeom>
        </p:spPr>
        <p:txBody>
          <a:bodyPr vert="horz" wrap="square" lIns="109728" tIns="54864" rIns="109728" bIns="54864" rtlCol="0" anchor="ctr">
            <a:noAutofit/>
          </a:bodyPr>
          <a:lstStyle>
            <a:lvl1pPr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altLang="sv-SE" sz="2800" dirty="0">
                <a:latin typeface="Volvo Broad Pro" panose="020B0604020202020204" charset="0"/>
              </a:rPr>
              <a:t>Ta reda på fakta, var med och stötta dina medarbetare att göra rätt saker och göra dom rätt!  =  Närvarande ledarskap</a:t>
            </a:r>
            <a:endParaRPr lang="en-GB" sz="2800" b="1" u="sng" dirty="0">
              <a:solidFill>
                <a:srgbClr val="00B050"/>
              </a:solidFill>
              <a:latin typeface="Volvo Broad Pro" panose="020B0604020202020204" charset="0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3A0295BE-384B-4E6F-9544-AA0A82DC10DC}"/>
              </a:ext>
            </a:extLst>
          </p:cNvPr>
          <p:cNvSpPr/>
          <p:nvPr/>
        </p:nvSpPr>
        <p:spPr>
          <a:xfrm>
            <a:off x="10268640" y="187517"/>
            <a:ext cx="1674219" cy="124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E56CDFD1-058A-4027-9032-E1936215BD8D}"/>
              </a:ext>
            </a:extLst>
          </p:cNvPr>
          <p:cNvSpPr txBox="1"/>
          <p:nvPr/>
        </p:nvSpPr>
        <p:spPr>
          <a:xfrm>
            <a:off x="7933453" y="5078687"/>
            <a:ext cx="3551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i="1" dirty="0">
                <a:solidFill>
                  <a:srgbClr val="FF0000"/>
                </a:solidFill>
              </a:rPr>
              <a:t>Det är detta du ska göra med dina</a:t>
            </a:r>
          </a:p>
          <a:p>
            <a:r>
              <a:rPr lang="sv-SE" b="1" i="1" dirty="0">
                <a:solidFill>
                  <a:srgbClr val="FF0000"/>
                </a:solidFill>
              </a:rPr>
              <a:t>Närmaste medarbetare och chefer!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4768F560-C9BC-4E08-A654-84F1EBB4D2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034" y="1554645"/>
            <a:ext cx="6003027" cy="450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24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645EC861-941E-422C-8128-4B1400423E28}"/>
              </a:ext>
            </a:extLst>
          </p:cNvPr>
          <p:cNvSpPr txBox="1"/>
          <p:nvPr/>
        </p:nvSpPr>
        <p:spPr>
          <a:xfrm>
            <a:off x="996778" y="535460"/>
            <a:ext cx="400282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dirty="0"/>
              <a:t>Ex. Fiskförädling </a:t>
            </a:r>
            <a:r>
              <a:rPr lang="sv-SE" sz="2800" dirty="0" err="1"/>
              <a:t>Leröy</a:t>
            </a:r>
            <a:r>
              <a:rPr lang="sv-SE" sz="2800" dirty="0"/>
              <a:t> A/S</a:t>
            </a:r>
          </a:p>
          <a:p>
            <a:endParaRPr lang="sv-SE" sz="2800" dirty="0"/>
          </a:p>
          <a:p>
            <a:r>
              <a:rPr lang="sv-SE" sz="2800" dirty="0"/>
              <a:t>Workshop v 44 2021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F53809B-D2F4-48F1-B5FA-1E4E26A1DCC1}"/>
              </a:ext>
            </a:extLst>
          </p:cNvPr>
          <p:cNvSpPr txBox="1"/>
          <p:nvPr/>
        </p:nvSpPr>
        <p:spPr>
          <a:xfrm>
            <a:off x="4625546" y="2736502"/>
            <a:ext cx="4815549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dirty="0"/>
              <a:t>Utmaning:</a:t>
            </a:r>
          </a:p>
          <a:p>
            <a:endParaRPr lang="sv-SE" sz="2800" dirty="0"/>
          </a:p>
          <a:p>
            <a:pPr marL="457200" indent="-457200">
              <a:buFontTx/>
              <a:buChar char="-"/>
            </a:pPr>
            <a:r>
              <a:rPr lang="sv-SE" sz="2800" dirty="0"/>
              <a:t>Öka produktiviteten 25 %</a:t>
            </a:r>
          </a:p>
          <a:p>
            <a:pPr marL="457200" indent="-457200">
              <a:buFontTx/>
              <a:buChar char="-"/>
            </a:pPr>
            <a:endParaRPr lang="sv-SE" sz="2800" dirty="0"/>
          </a:p>
          <a:p>
            <a:pPr marL="457200" indent="-457200">
              <a:buFontTx/>
              <a:buChar char="-"/>
            </a:pPr>
            <a:r>
              <a:rPr lang="sv-SE" sz="2800" dirty="0"/>
              <a:t>Förbättra kvaliteten markant</a:t>
            </a:r>
          </a:p>
          <a:p>
            <a:pPr marL="457200" indent="-457200">
              <a:buFontTx/>
              <a:buChar char="-"/>
            </a:pPr>
            <a:endParaRPr lang="sv-SE" sz="2800" dirty="0"/>
          </a:p>
          <a:p>
            <a:pPr marL="457200" indent="-457200">
              <a:buFontTx/>
              <a:buChar char="-"/>
            </a:pPr>
            <a:r>
              <a:rPr lang="sv-SE" sz="2800" dirty="0"/>
              <a:t>Bättre arbetsmiljö!</a:t>
            </a:r>
          </a:p>
        </p:txBody>
      </p:sp>
    </p:spTree>
    <p:extLst>
      <p:ext uri="{BB962C8B-B14F-4D97-AF65-F5344CB8AC3E}">
        <p14:creationId xmlns:p14="http://schemas.microsoft.com/office/powerpoint/2010/main" val="2633581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72452">
              <a:defRPr/>
            </a:pPr>
            <a:r>
              <a:rPr lang="sv-S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Gert Frick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22677" y="1554645"/>
            <a:ext cx="387590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72452">
              <a:defRPr/>
            </a:pPr>
            <a:r>
              <a:rPr lang="sv-SE" sz="2000" dirty="0">
                <a:solidFill>
                  <a:prstClr val="black"/>
                </a:solidFill>
                <a:latin typeface="Calibri" panose="020F0502020204030204"/>
              </a:rPr>
              <a:t>1.Var med där det händer, där arbetet utförs!</a:t>
            </a:r>
          </a:p>
          <a:p>
            <a:pPr marL="457200" indent="-457200" defTabSz="972452">
              <a:buAutoNum type="arabicPeriod"/>
              <a:defRPr/>
            </a:pPr>
            <a:endParaRPr lang="sv-SE" sz="2000" dirty="0">
              <a:solidFill>
                <a:prstClr val="black"/>
              </a:solidFill>
              <a:latin typeface="Calibri" panose="020F0502020204030204"/>
            </a:endParaRPr>
          </a:p>
          <a:p>
            <a:pPr defTabSz="972452">
              <a:defRPr/>
            </a:pPr>
            <a:r>
              <a:rPr lang="sv-SE" sz="2000" dirty="0">
                <a:solidFill>
                  <a:prstClr val="black"/>
                </a:solidFill>
                <a:latin typeface="Calibri" panose="020F0502020204030204"/>
              </a:rPr>
              <a:t>2. Studera och förstå vad som händer</a:t>
            </a:r>
          </a:p>
          <a:p>
            <a:pPr defTabSz="972452">
              <a:defRPr/>
            </a:pPr>
            <a:endParaRPr lang="sv-SE" sz="2000" dirty="0">
              <a:solidFill>
                <a:prstClr val="black"/>
              </a:solidFill>
              <a:latin typeface="Calibri" panose="020F0502020204030204"/>
            </a:endParaRPr>
          </a:p>
          <a:p>
            <a:pPr defTabSz="972452">
              <a:defRPr/>
            </a:pPr>
            <a:r>
              <a:rPr lang="sv-SE" sz="2000" dirty="0">
                <a:solidFill>
                  <a:prstClr val="black"/>
                </a:solidFill>
                <a:latin typeface="Calibri" panose="020F0502020204030204"/>
              </a:rPr>
              <a:t>3. Vilka problem finns</a:t>
            </a:r>
          </a:p>
          <a:p>
            <a:pPr defTabSz="972452">
              <a:defRPr/>
            </a:pPr>
            <a:endParaRPr lang="sv-SE" sz="2000" dirty="0">
              <a:solidFill>
                <a:prstClr val="black"/>
              </a:solidFill>
              <a:latin typeface="Calibri" panose="020F0502020204030204"/>
            </a:endParaRPr>
          </a:p>
          <a:p>
            <a:pPr defTabSz="972452">
              <a:defRPr/>
            </a:pPr>
            <a:r>
              <a:rPr lang="sv-SE" sz="2000" dirty="0">
                <a:solidFill>
                  <a:prstClr val="black"/>
                </a:solidFill>
                <a:latin typeface="Calibri" panose="020F0502020204030204"/>
              </a:rPr>
              <a:t>4. Lös problemen och inför lösningen</a:t>
            </a:r>
            <a:endParaRPr lang="en-GB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41292B3-E7FD-4033-B4E7-DF756D27D73F}"/>
              </a:ext>
            </a:extLst>
          </p:cNvPr>
          <p:cNvSpPr txBox="1">
            <a:spLocks/>
          </p:cNvSpPr>
          <p:nvPr/>
        </p:nvSpPr>
        <p:spPr>
          <a:xfrm>
            <a:off x="687178" y="423102"/>
            <a:ext cx="9663840" cy="777600"/>
          </a:xfrm>
          <a:prstGeom prst="rect">
            <a:avLst/>
          </a:prstGeom>
        </p:spPr>
        <p:txBody>
          <a:bodyPr vert="horz" wrap="square" lIns="109728" tIns="54864" rIns="109728" bIns="54864" rtlCol="0" anchor="ctr">
            <a:noAutofit/>
          </a:bodyPr>
          <a:lstStyle>
            <a:lvl1pPr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altLang="sv-SE" sz="2800" dirty="0">
                <a:latin typeface="Volvo Broad Pro" panose="020B0604020202020204" charset="0"/>
              </a:rPr>
              <a:t>Ta reda på fakta, var med och stötta dina medarbetare att göra rätt saker och göra dom rätt!  =  Närvarande ledarskap</a:t>
            </a:r>
            <a:endParaRPr lang="en-GB" sz="2800" b="1" u="sng" dirty="0">
              <a:solidFill>
                <a:srgbClr val="00B050"/>
              </a:solidFill>
              <a:latin typeface="Volvo Broad Pro" panose="020B0604020202020204" charset="0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3A0295BE-384B-4E6F-9544-AA0A82DC10DC}"/>
              </a:ext>
            </a:extLst>
          </p:cNvPr>
          <p:cNvSpPr/>
          <p:nvPr/>
        </p:nvSpPr>
        <p:spPr>
          <a:xfrm>
            <a:off x="10268640" y="187517"/>
            <a:ext cx="1674219" cy="124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E56CDFD1-058A-4027-9032-E1936215BD8D}"/>
              </a:ext>
            </a:extLst>
          </p:cNvPr>
          <p:cNvSpPr txBox="1"/>
          <p:nvPr/>
        </p:nvSpPr>
        <p:spPr>
          <a:xfrm>
            <a:off x="7933453" y="5078687"/>
            <a:ext cx="3551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i="1" dirty="0">
                <a:solidFill>
                  <a:srgbClr val="FF0000"/>
                </a:solidFill>
              </a:rPr>
              <a:t>Det är detta du ska göra med dina</a:t>
            </a:r>
          </a:p>
          <a:p>
            <a:r>
              <a:rPr lang="sv-SE" b="1" i="1" dirty="0">
                <a:solidFill>
                  <a:srgbClr val="FF0000"/>
                </a:solidFill>
              </a:rPr>
              <a:t>Närmaste medarbetare och chefer!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7F3271A-4414-48AA-8E5E-062E22DA6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138" y="1317761"/>
            <a:ext cx="6480610" cy="48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18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F813D82D-82DE-434B-A981-26B00E7146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692F1536-B279-4173-ACAB-5BBADBC200E5}"/>
              </a:ext>
            </a:extLst>
          </p:cNvPr>
          <p:cNvSpPr txBox="1"/>
          <p:nvPr/>
        </p:nvSpPr>
        <p:spPr>
          <a:xfrm>
            <a:off x="75479" y="0"/>
            <a:ext cx="22695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dirty="0"/>
              <a:t>Värdeflödet!</a:t>
            </a:r>
          </a:p>
        </p:txBody>
      </p:sp>
    </p:spTree>
    <p:extLst>
      <p:ext uri="{BB962C8B-B14F-4D97-AF65-F5344CB8AC3E}">
        <p14:creationId xmlns:p14="http://schemas.microsoft.com/office/powerpoint/2010/main" val="1730998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9E13DD7E-9F9E-4917-A2D8-C620FDDC7301}"/>
              </a:ext>
            </a:extLst>
          </p:cNvPr>
          <p:cNvSpPr txBox="1"/>
          <p:nvPr/>
        </p:nvSpPr>
        <p:spPr>
          <a:xfrm>
            <a:off x="10851568" y="6334780"/>
            <a:ext cx="1340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Gert Frick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Consulting AB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EF77FD6-0853-4AC3-AE2A-8D9E25016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4B238-01D7-4A93-B754-D9A0FD785A71}" type="datetime1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2021-11-11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6F5CA7AA-0160-4E25-928E-5A1BD24F1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B7DC10-ADDE-4333-BE5C-004E0AC4A6D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C038ECC3-7415-4F33-A51B-B4636D00B2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1246" y="136525"/>
            <a:ext cx="4841627" cy="6455503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D621D4F9-08F3-4555-8F5B-B46FAF8A47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646" y="142799"/>
            <a:ext cx="4841627" cy="6453591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7BD81A9C-07D6-4B7B-B85C-634881750A73}"/>
              </a:ext>
            </a:extLst>
          </p:cNvPr>
          <p:cNvSpPr txBox="1"/>
          <p:nvPr/>
        </p:nvSpPr>
        <p:spPr>
          <a:xfrm>
            <a:off x="5077944" y="1919416"/>
            <a:ext cx="229954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dirty="0"/>
              <a:t>Studera och</a:t>
            </a:r>
          </a:p>
          <a:p>
            <a:r>
              <a:rPr lang="sv-SE" sz="2800" dirty="0"/>
              <a:t>Identifiera och</a:t>
            </a:r>
          </a:p>
          <a:p>
            <a:r>
              <a:rPr lang="sv-SE" sz="2800" dirty="0"/>
              <a:t>Lös problem!</a:t>
            </a:r>
          </a:p>
        </p:txBody>
      </p:sp>
    </p:spTree>
    <p:extLst>
      <p:ext uri="{BB962C8B-B14F-4D97-AF65-F5344CB8AC3E}">
        <p14:creationId xmlns:p14="http://schemas.microsoft.com/office/powerpoint/2010/main" val="3930155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74800D43-D0AA-44EE-B7E3-982D7B129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9705" y="251163"/>
            <a:ext cx="8141995" cy="6106495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119E6951-44AC-446A-AA3F-453E63A9F201}"/>
              </a:ext>
            </a:extLst>
          </p:cNvPr>
          <p:cNvSpPr txBox="1"/>
          <p:nvPr/>
        </p:nvSpPr>
        <p:spPr>
          <a:xfrm>
            <a:off x="505945" y="370703"/>
            <a:ext cx="230306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dirty="0"/>
              <a:t>Beskriv bästa </a:t>
            </a:r>
          </a:p>
          <a:p>
            <a:r>
              <a:rPr lang="sv-SE" sz="2800" dirty="0"/>
              <a:t>Arbetssätt = </a:t>
            </a:r>
          </a:p>
          <a:p>
            <a:r>
              <a:rPr lang="sv-SE" sz="2800" dirty="0"/>
              <a:t>Standardiserat</a:t>
            </a:r>
          </a:p>
          <a:p>
            <a:r>
              <a:rPr lang="sv-SE" sz="2800" dirty="0"/>
              <a:t>arbetssätt</a:t>
            </a:r>
          </a:p>
        </p:txBody>
      </p:sp>
    </p:spTree>
    <p:extLst>
      <p:ext uri="{BB962C8B-B14F-4D97-AF65-F5344CB8AC3E}">
        <p14:creationId xmlns:p14="http://schemas.microsoft.com/office/powerpoint/2010/main" val="3901169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84A0F19B-EC7D-4F56-82D2-052C3D8D53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7724" y="1128408"/>
            <a:ext cx="3331993" cy="4442658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D319032E-1026-45B3-A031-6569BC6416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7194" y="3142034"/>
            <a:ext cx="4764540" cy="3573406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26A4013A-FDCD-40CE-AB78-BB7E11BEB7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15" y="0"/>
            <a:ext cx="5138832" cy="3049417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EA547659-2DC9-42FC-99CB-F7F79A076C87}"/>
              </a:ext>
            </a:extLst>
          </p:cNvPr>
          <p:cNvSpPr txBox="1"/>
          <p:nvPr/>
        </p:nvSpPr>
        <p:spPr>
          <a:xfrm>
            <a:off x="5964195" y="650789"/>
            <a:ext cx="209371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dirty="0"/>
              <a:t>Identifiera</a:t>
            </a:r>
          </a:p>
          <a:p>
            <a:r>
              <a:rPr lang="sv-SE" sz="2800" dirty="0"/>
              <a:t>Demonstrera</a:t>
            </a:r>
          </a:p>
          <a:p>
            <a:r>
              <a:rPr lang="sv-SE" sz="2800" dirty="0"/>
              <a:t>Instruera</a:t>
            </a:r>
          </a:p>
        </p:txBody>
      </p:sp>
    </p:spTree>
    <p:extLst>
      <p:ext uri="{BB962C8B-B14F-4D97-AF65-F5344CB8AC3E}">
        <p14:creationId xmlns:p14="http://schemas.microsoft.com/office/powerpoint/2010/main" val="983721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645EC861-941E-422C-8128-4B1400423E28}"/>
              </a:ext>
            </a:extLst>
          </p:cNvPr>
          <p:cNvSpPr txBox="1"/>
          <p:nvPr/>
        </p:nvSpPr>
        <p:spPr>
          <a:xfrm>
            <a:off x="996778" y="535460"/>
            <a:ext cx="400282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dirty="0"/>
              <a:t>Ex. Fiskförädling </a:t>
            </a:r>
            <a:r>
              <a:rPr lang="sv-SE" sz="2800" dirty="0" err="1"/>
              <a:t>Leröy</a:t>
            </a:r>
            <a:r>
              <a:rPr lang="sv-SE" sz="2800" dirty="0"/>
              <a:t> A/S</a:t>
            </a:r>
          </a:p>
          <a:p>
            <a:endParaRPr lang="sv-SE" sz="2800" dirty="0"/>
          </a:p>
          <a:p>
            <a:r>
              <a:rPr lang="sv-SE" sz="2800" dirty="0"/>
              <a:t>Workshop v 44 2021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F53809B-D2F4-48F1-B5FA-1E4E26A1DCC1}"/>
              </a:ext>
            </a:extLst>
          </p:cNvPr>
          <p:cNvSpPr txBox="1"/>
          <p:nvPr/>
        </p:nvSpPr>
        <p:spPr>
          <a:xfrm>
            <a:off x="4999605" y="1657345"/>
            <a:ext cx="4897303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dirty="0"/>
              <a:t>Utmaning:</a:t>
            </a:r>
          </a:p>
          <a:p>
            <a:endParaRPr lang="sv-SE" sz="2800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sv-SE" sz="2800" dirty="0"/>
              <a:t>Öka produktiviteten </a:t>
            </a:r>
            <a:r>
              <a:rPr lang="sv-SE" sz="2800" dirty="0">
                <a:solidFill>
                  <a:srgbClr val="92D050"/>
                </a:solidFill>
              </a:rPr>
              <a:t>25 %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sv-SE" sz="2800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sv-SE" sz="2800" dirty="0"/>
              <a:t>Förbättra kvaliteten markant </a:t>
            </a:r>
          </a:p>
          <a:p>
            <a:r>
              <a:rPr lang="sv-SE" sz="2800" dirty="0"/>
              <a:t> </a:t>
            </a:r>
            <a:r>
              <a:rPr lang="sv-SE" sz="2800" dirty="0">
                <a:solidFill>
                  <a:srgbClr val="92D050"/>
                </a:solidFill>
              </a:rPr>
              <a:t>mer än 25 %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sv-SE" sz="2800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sv-SE" sz="2800" dirty="0"/>
              <a:t>Bättre arbetsmiljö! </a:t>
            </a:r>
          </a:p>
          <a:p>
            <a:r>
              <a:rPr lang="sv-SE" sz="2800" dirty="0">
                <a:solidFill>
                  <a:srgbClr val="92D050"/>
                </a:solidFill>
              </a:rPr>
              <a:t>Lugnare metodiskt ”Takt”</a:t>
            </a:r>
          </a:p>
        </p:txBody>
      </p:sp>
    </p:spTree>
    <p:extLst>
      <p:ext uri="{BB962C8B-B14F-4D97-AF65-F5344CB8AC3E}">
        <p14:creationId xmlns:p14="http://schemas.microsoft.com/office/powerpoint/2010/main" val="807308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öger 7"/>
          <p:cNvSpPr/>
          <p:nvPr/>
        </p:nvSpPr>
        <p:spPr>
          <a:xfrm>
            <a:off x="887049" y="2369122"/>
            <a:ext cx="5946976" cy="2334220"/>
          </a:xfrm>
          <a:prstGeom prst="rightArrow">
            <a:avLst/>
          </a:prstGeom>
          <a:solidFill>
            <a:srgbClr val="FF0000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972403">
              <a:defRPr/>
            </a:pPr>
            <a:r>
              <a:rPr lang="en-US" sz="5939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Leadtime</a:t>
            </a:r>
            <a:endParaRPr lang="en-US" sz="5939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Bildobjekt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3417" y="2591040"/>
            <a:ext cx="1250446" cy="18791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566" y="2771092"/>
            <a:ext cx="2698360" cy="1530278"/>
          </a:xfrm>
          <a:prstGeom prst="rect">
            <a:avLst/>
          </a:prstGeom>
        </p:spPr>
      </p:pic>
      <p:sp>
        <p:nvSpPr>
          <p:cNvPr id="11" name="Curved Down Arrow 10"/>
          <p:cNvSpPr/>
          <p:nvPr/>
        </p:nvSpPr>
        <p:spPr>
          <a:xfrm rot="10800000">
            <a:off x="1025194" y="4562020"/>
            <a:ext cx="9675446" cy="859692"/>
          </a:xfrm>
          <a:prstGeom prst="curved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2452">
              <a:defRPr/>
            </a:pPr>
            <a:endParaRPr lang="en-GB" sz="1596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09348" y="5042148"/>
            <a:ext cx="1496820" cy="337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72452">
              <a:defRPr/>
            </a:pPr>
            <a:r>
              <a:rPr lang="sv-SE" sz="1596" dirty="0">
                <a:solidFill>
                  <a:prstClr val="black"/>
                </a:solidFill>
                <a:latin typeface="Calibri" panose="020F0502020204030204"/>
              </a:rPr>
              <a:t>Customer order</a:t>
            </a:r>
            <a:endParaRPr lang="en-GB" sz="1596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47420" y="2946169"/>
            <a:ext cx="187570" cy="118012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2452">
              <a:defRPr/>
            </a:pPr>
            <a:r>
              <a:rPr lang="sv-SE" sz="800" dirty="0" err="1">
                <a:solidFill>
                  <a:prstClr val="black"/>
                </a:solidFill>
                <a:latin typeface="Calibri" panose="020F0502020204030204"/>
              </a:rPr>
              <a:t>Value</a:t>
            </a:r>
            <a:endParaRPr lang="en-GB" sz="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ruta 22"/>
          <p:cNvSpPr txBox="1">
            <a:spLocks noChangeArrowheads="1"/>
          </p:cNvSpPr>
          <p:nvPr/>
        </p:nvSpPr>
        <p:spPr bwMode="auto">
          <a:xfrm>
            <a:off x="7174126" y="1892224"/>
            <a:ext cx="49069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72403" eaLnBrk="1" hangingPunct="1">
              <a:defRPr/>
            </a:pPr>
            <a:r>
              <a:rPr lang="en-US" altLang="sv-SE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Everything starts with the customer !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513630" y="6450170"/>
            <a:ext cx="6480000" cy="163294"/>
          </a:xfrm>
        </p:spPr>
        <p:txBody>
          <a:bodyPr/>
          <a:lstStyle/>
          <a:p>
            <a:pPr defTabSz="972452">
              <a:defRPr/>
            </a:pPr>
            <a:r>
              <a:rPr lang="sv-SE" sz="144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Gert Frick</a:t>
            </a:r>
            <a:endParaRPr lang="sv-SE" sz="144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21" name="Picture 13">
            <a:extLst>
              <a:ext uri="{FF2B5EF4-FFF2-40B4-BE49-F238E27FC236}">
                <a16:creationId xmlns:a16="http://schemas.microsoft.com/office/drawing/2014/main" id="{0156B338-EF89-47CD-A410-84CD9DD3B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2704" y="187517"/>
            <a:ext cx="5267401" cy="1237595"/>
          </a:xfrm>
          <a:prstGeom prst="rect">
            <a:avLst/>
          </a:prstGeom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E969544E-FF7E-4349-9F45-5C7EF44A5B8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8515" y="187518"/>
            <a:ext cx="1061618" cy="1379564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40EA5E29-C9FE-4CEE-BB05-2DB1528A091F}"/>
              </a:ext>
            </a:extLst>
          </p:cNvPr>
          <p:cNvSpPr/>
          <p:nvPr/>
        </p:nvSpPr>
        <p:spPr>
          <a:xfrm>
            <a:off x="10268640" y="187517"/>
            <a:ext cx="1674219" cy="124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1034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/>
      <p:bldP spid="13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07187" y="1807397"/>
            <a:ext cx="11049452" cy="4249242"/>
          </a:xfrm>
        </p:spPr>
        <p:txBody>
          <a:bodyPr>
            <a:normAutofit/>
          </a:bodyPr>
          <a:lstStyle/>
          <a:p>
            <a:pPr marL="766703" lvl="1" indent="-380969" algn="ctr">
              <a:buClr>
                <a:srgbClr val="0000CC"/>
              </a:buClr>
              <a:buNone/>
            </a:pPr>
            <a:endParaRPr lang="sv-SE" altLang="en-US" sz="4000" b="1" dirty="0"/>
          </a:p>
          <a:p>
            <a:pPr marL="766703" lvl="1" indent="-380969" algn="ctr">
              <a:buClr>
                <a:srgbClr val="0000CC"/>
              </a:buClr>
              <a:buNone/>
            </a:pPr>
            <a:endParaRPr lang="sv-SE" altLang="en-US" sz="4000" b="1" dirty="0"/>
          </a:p>
          <a:p>
            <a:pPr marL="766703" lvl="1" indent="-380969" algn="ctr">
              <a:buClr>
                <a:srgbClr val="0000CC"/>
              </a:buClr>
              <a:buNone/>
            </a:pPr>
            <a:endParaRPr lang="sv-SE" altLang="en-US" sz="4000" b="1" dirty="0"/>
          </a:p>
          <a:p>
            <a:pPr marL="766703" lvl="1" indent="-380969" algn="ctr">
              <a:buClr>
                <a:srgbClr val="0000CC"/>
              </a:buClr>
              <a:buNone/>
            </a:pPr>
            <a:endParaRPr lang="sv-SE" altLang="en-US" sz="4000" b="1" dirty="0"/>
          </a:p>
          <a:p>
            <a:pPr marL="766703" lvl="1" indent="-380969" algn="ctr">
              <a:buClr>
                <a:srgbClr val="0000CC"/>
              </a:buClr>
              <a:buNone/>
            </a:pPr>
            <a:endParaRPr lang="sv-SE" altLang="en-US" sz="4000" b="1" dirty="0"/>
          </a:p>
        </p:txBody>
      </p:sp>
      <p:sp>
        <p:nvSpPr>
          <p:cNvPr id="2" name="Rounded Rectangle 1"/>
          <p:cNvSpPr/>
          <p:nvPr/>
        </p:nvSpPr>
        <p:spPr>
          <a:xfrm>
            <a:off x="3573442" y="4468058"/>
            <a:ext cx="4728986" cy="108757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2452">
              <a:defRPr/>
            </a:pPr>
            <a:r>
              <a:rPr lang="sv-SE" sz="1920" dirty="0" err="1">
                <a:solidFill>
                  <a:srgbClr val="00B0F0"/>
                </a:solidFill>
                <a:latin typeface="Arial"/>
              </a:rPr>
              <a:t>Standardised</a:t>
            </a:r>
            <a:r>
              <a:rPr lang="sv-SE" sz="1920" dirty="0">
                <a:solidFill>
                  <a:srgbClr val="00B0F0"/>
                </a:solidFill>
                <a:latin typeface="Arial"/>
              </a:rPr>
              <a:t> </a:t>
            </a:r>
            <a:r>
              <a:rPr lang="sv-SE" sz="1920" dirty="0" err="1">
                <a:solidFill>
                  <a:srgbClr val="00B0F0"/>
                </a:solidFill>
                <a:latin typeface="Arial"/>
              </a:rPr>
              <a:t>work</a:t>
            </a:r>
            <a:endParaRPr lang="en-GB" sz="1920" dirty="0">
              <a:solidFill>
                <a:srgbClr val="00B0F0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95343" y="5528189"/>
            <a:ext cx="3360215" cy="12741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72452">
              <a:defRPr/>
            </a:pPr>
            <a:r>
              <a:rPr lang="sv-SE" sz="1920" b="1" dirty="0">
                <a:solidFill>
                  <a:prstClr val="black"/>
                </a:solidFill>
                <a:latin typeface="Arial"/>
              </a:rPr>
              <a:t>3 </a:t>
            </a:r>
            <a:r>
              <a:rPr lang="sv-SE" sz="1920" b="1" dirty="0" err="1">
                <a:solidFill>
                  <a:prstClr val="black"/>
                </a:solidFill>
                <a:latin typeface="Arial"/>
              </a:rPr>
              <a:t>preconditions</a:t>
            </a:r>
            <a:r>
              <a:rPr lang="sv-SE" sz="1920" b="1" dirty="0">
                <a:solidFill>
                  <a:prstClr val="black"/>
                </a:solidFill>
                <a:latin typeface="Arial"/>
              </a:rPr>
              <a:t>:</a:t>
            </a:r>
          </a:p>
          <a:p>
            <a:pPr marL="342900" indent="-342900" defTabSz="972452">
              <a:buFontTx/>
              <a:buChar char="-"/>
              <a:defRPr/>
            </a:pPr>
            <a:r>
              <a:rPr lang="sv-SE" sz="1920" dirty="0" err="1">
                <a:solidFill>
                  <a:prstClr val="black"/>
                </a:solidFill>
                <a:latin typeface="Arial"/>
              </a:rPr>
              <a:t>Work</a:t>
            </a:r>
            <a:r>
              <a:rPr lang="sv-SE" sz="1920" dirty="0">
                <a:solidFill>
                  <a:prstClr val="black"/>
                </a:solidFill>
                <a:latin typeface="Arial"/>
              </a:rPr>
              <a:t> </a:t>
            </a:r>
            <a:r>
              <a:rPr lang="sv-SE" sz="1920" dirty="0" err="1">
                <a:solidFill>
                  <a:prstClr val="black"/>
                </a:solidFill>
                <a:latin typeface="Arial"/>
              </a:rPr>
              <a:t>sequence</a:t>
            </a:r>
            <a:endParaRPr lang="sv-SE" sz="1920" dirty="0">
              <a:solidFill>
                <a:prstClr val="black"/>
              </a:solidFill>
              <a:latin typeface="Arial"/>
            </a:endParaRPr>
          </a:p>
          <a:p>
            <a:pPr marL="342900" indent="-342900" defTabSz="972452">
              <a:buFontTx/>
              <a:buChar char="-"/>
              <a:defRPr/>
            </a:pPr>
            <a:r>
              <a:rPr lang="sv-SE" sz="1920" dirty="0">
                <a:solidFill>
                  <a:prstClr val="black"/>
                </a:solidFill>
                <a:latin typeface="Arial"/>
              </a:rPr>
              <a:t>Standard in process stock</a:t>
            </a:r>
          </a:p>
          <a:p>
            <a:pPr marL="342900" indent="-342900" defTabSz="972452">
              <a:buFontTx/>
              <a:buChar char="-"/>
              <a:defRPr/>
            </a:pPr>
            <a:r>
              <a:rPr lang="sv-SE" sz="1920" dirty="0">
                <a:solidFill>
                  <a:prstClr val="black"/>
                </a:solidFill>
                <a:latin typeface="Arial"/>
              </a:rPr>
              <a:t>Takt </a:t>
            </a:r>
            <a:r>
              <a:rPr lang="sv-SE" sz="1920" dirty="0" err="1">
                <a:solidFill>
                  <a:prstClr val="black"/>
                </a:solidFill>
                <a:latin typeface="Arial"/>
              </a:rPr>
              <a:t>time</a:t>
            </a:r>
            <a:endParaRPr lang="en-GB" sz="192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884704" y="1699327"/>
            <a:ext cx="1417724" cy="276873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2452">
              <a:defRPr/>
            </a:pPr>
            <a:r>
              <a:rPr lang="sv-SE" sz="1920" dirty="0">
                <a:solidFill>
                  <a:srgbClr val="00B0F0"/>
                </a:solidFill>
                <a:latin typeface="Arial"/>
              </a:rPr>
              <a:t>JIDOKA</a:t>
            </a:r>
            <a:endParaRPr lang="en-GB" sz="1920" dirty="0">
              <a:solidFill>
                <a:srgbClr val="00B0F0"/>
              </a:solidFill>
              <a:latin typeface="Arial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3471784" y="1709370"/>
            <a:ext cx="1417724" cy="276873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2452">
              <a:defRPr/>
            </a:pPr>
            <a:r>
              <a:rPr lang="sv-SE" sz="1920" dirty="0">
                <a:solidFill>
                  <a:srgbClr val="00B0F0"/>
                </a:solidFill>
                <a:latin typeface="Arial"/>
              </a:rPr>
              <a:t>JIT</a:t>
            </a:r>
            <a:endParaRPr lang="en-GB" sz="1920" dirty="0">
              <a:solidFill>
                <a:srgbClr val="00B0F0"/>
              </a:solidFill>
              <a:latin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339332" y="2658592"/>
            <a:ext cx="3581430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defTabSz="972452">
              <a:buFontTx/>
              <a:buChar char="-"/>
              <a:defRPr/>
            </a:pPr>
            <a:r>
              <a:rPr lang="sv-SE" sz="1920" dirty="0">
                <a:solidFill>
                  <a:prstClr val="black"/>
                </a:solidFill>
                <a:latin typeface="Arial"/>
              </a:rPr>
              <a:t>0 </a:t>
            </a:r>
            <a:r>
              <a:rPr lang="sv-SE" sz="1920" dirty="0" err="1">
                <a:solidFill>
                  <a:prstClr val="black"/>
                </a:solidFill>
                <a:latin typeface="Arial"/>
              </a:rPr>
              <a:t>defect</a:t>
            </a:r>
            <a:r>
              <a:rPr lang="sv-SE" sz="1920" dirty="0">
                <a:solidFill>
                  <a:prstClr val="black"/>
                </a:solidFill>
                <a:latin typeface="Arial"/>
              </a:rPr>
              <a:t> , stop </a:t>
            </a:r>
            <a:r>
              <a:rPr lang="sv-SE" sz="1920" dirty="0" err="1">
                <a:solidFill>
                  <a:prstClr val="black"/>
                </a:solidFill>
                <a:latin typeface="Arial"/>
              </a:rPr>
              <a:t>automatically</a:t>
            </a:r>
            <a:endParaRPr lang="sv-SE" sz="1920" dirty="0">
              <a:solidFill>
                <a:prstClr val="black"/>
              </a:solidFill>
              <a:latin typeface="Arial"/>
            </a:endParaRPr>
          </a:p>
          <a:p>
            <a:pPr marL="342900" indent="-342900" defTabSz="972452">
              <a:buFontTx/>
              <a:buChar char="-"/>
              <a:defRPr/>
            </a:pPr>
            <a:r>
              <a:rPr lang="sv-SE" sz="1920" dirty="0" err="1">
                <a:solidFill>
                  <a:prstClr val="black"/>
                </a:solidFill>
                <a:latin typeface="Arial"/>
              </a:rPr>
              <a:t>Visualisation</a:t>
            </a:r>
            <a:endParaRPr lang="sv-SE" sz="1920" dirty="0">
              <a:solidFill>
                <a:prstClr val="black"/>
              </a:solidFill>
              <a:latin typeface="Arial"/>
            </a:endParaRPr>
          </a:p>
          <a:p>
            <a:pPr marL="342900" indent="-342900" defTabSz="972452">
              <a:buFontTx/>
              <a:buChar char="-"/>
              <a:defRPr/>
            </a:pPr>
            <a:r>
              <a:rPr lang="sv-SE" sz="1920" dirty="0" err="1">
                <a:solidFill>
                  <a:prstClr val="black"/>
                </a:solidFill>
                <a:latin typeface="Arial"/>
              </a:rPr>
              <a:t>Separate</a:t>
            </a:r>
            <a:r>
              <a:rPr lang="sv-SE" sz="1920" dirty="0">
                <a:solidFill>
                  <a:prstClr val="black"/>
                </a:solidFill>
                <a:latin typeface="Arial"/>
              </a:rPr>
              <a:t> man/</a:t>
            </a:r>
            <a:r>
              <a:rPr lang="sv-SE" sz="1920" dirty="0" err="1">
                <a:solidFill>
                  <a:prstClr val="black"/>
                </a:solidFill>
                <a:latin typeface="Arial"/>
              </a:rPr>
              <a:t>machine</a:t>
            </a:r>
            <a:endParaRPr lang="en-GB" sz="192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62920" y="2676493"/>
            <a:ext cx="2552302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defTabSz="972452">
              <a:buFontTx/>
              <a:buChar char="-"/>
              <a:defRPr/>
            </a:pPr>
            <a:r>
              <a:rPr lang="sv-SE" sz="1920" dirty="0" err="1">
                <a:solidFill>
                  <a:prstClr val="black"/>
                </a:solidFill>
                <a:latin typeface="Arial"/>
              </a:rPr>
              <a:t>One</a:t>
            </a:r>
            <a:r>
              <a:rPr lang="sv-SE" sz="1920" dirty="0">
                <a:solidFill>
                  <a:prstClr val="black"/>
                </a:solidFill>
                <a:latin typeface="Arial"/>
              </a:rPr>
              <a:t> </a:t>
            </a:r>
            <a:r>
              <a:rPr lang="sv-SE" sz="1920" dirty="0" err="1">
                <a:solidFill>
                  <a:prstClr val="black"/>
                </a:solidFill>
                <a:latin typeface="Arial"/>
              </a:rPr>
              <a:t>piece</a:t>
            </a:r>
            <a:r>
              <a:rPr lang="sv-SE" sz="1920" dirty="0">
                <a:solidFill>
                  <a:prstClr val="black"/>
                </a:solidFill>
                <a:latin typeface="Arial"/>
              </a:rPr>
              <a:t> </a:t>
            </a:r>
            <a:r>
              <a:rPr lang="sv-SE" sz="1920" dirty="0" err="1">
                <a:solidFill>
                  <a:prstClr val="black"/>
                </a:solidFill>
                <a:latin typeface="Arial"/>
              </a:rPr>
              <a:t>flow</a:t>
            </a:r>
            <a:endParaRPr lang="sv-SE" sz="1920" dirty="0">
              <a:solidFill>
                <a:prstClr val="black"/>
              </a:solidFill>
              <a:latin typeface="Arial"/>
            </a:endParaRPr>
          </a:p>
          <a:p>
            <a:pPr marL="342900" indent="-342900" defTabSz="972452">
              <a:buFontTx/>
              <a:buChar char="-"/>
              <a:defRPr/>
            </a:pPr>
            <a:r>
              <a:rPr lang="sv-SE" sz="1920" dirty="0" err="1">
                <a:solidFill>
                  <a:prstClr val="black"/>
                </a:solidFill>
                <a:latin typeface="Arial"/>
              </a:rPr>
              <a:t>Pull</a:t>
            </a:r>
            <a:endParaRPr lang="sv-SE" sz="1920" dirty="0">
              <a:solidFill>
                <a:prstClr val="black"/>
              </a:solidFill>
              <a:latin typeface="Arial"/>
            </a:endParaRPr>
          </a:p>
          <a:p>
            <a:pPr marL="342900" indent="-342900" defTabSz="972452">
              <a:buFontTx/>
              <a:buChar char="-"/>
              <a:defRPr/>
            </a:pPr>
            <a:r>
              <a:rPr lang="sv-SE" sz="1920" dirty="0">
                <a:solidFill>
                  <a:prstClr val="black"/>
                </a:solidFill>
                <a:latin typeface="Arial"/>
              </a:rPr>
              <a:t>Customer </a:t>
            </a:r>
            <a:r>
              <a:rPr lang="sv-SE" sz="1920" dirty="0" err="1">
                <a:solidFill>
                  <a:prstClr val="black"/>
                </a:solidFill>
                <a:latin typeface="Arial"/>
              </a:rPr>
              <a:t>demand</a:t>
            </a:r>
            <a:endParaRPr lang="en-GB" sz="192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3" name="Isosceles Triangle 42"/>
          <p:cNvSpPr/>
          <p:nvPr/>
        </p:nvSpPr>
        <p:spPr>
          <a:xfrm>
            <a:off x="3573442" y="364140"/>
            <a:ext cx="4602751" cy="1340042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2452">
              <a:defRPr/>
            </a:pPr>
            <a:r>
              <a:rPr lang="sv-SE" sz="1920" dirty="0">
                <a:solidFill>
                  <a:srgbClr val="00B0F0"/>
                </a:solidFill>
                <a:latin typeface="Arial"/>
              </a:rPr>
              <a:t>Flexible </a:t>
            </a:r>
            <a:r>
              <a:rPr lang="sv-SE" sz="1920" dirty="0" err="1">
                <a:solidFill>
                  <a:srgbClr val="00B0F0"/>
                </a:solidFill>
                <a:latin typeface="Arial"/>
              </a:rPr>
              <a:t>manpower</a:t>
            </a:r>
            <a:r>
              <a:rPr lang="sv-SE" sz="1920" dirty="0">
                <a:solidFill>
                  <a:srgbClr val="00B0F0"/>
                </a:solidFill>
                <a:latin typeface="Arial"/>
              </a:rPr>
              <a:t> system</a:t>
            </a:r>
            <a:endParaRPr lang="en-GB" sz="1920" dirty="0">
              <a:solidFill>
                <a:srgbClr val="00B0F0"/>
              </a:solidFill>
              <a:latin typeface="Arial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099031" y="2623116"/>
            <a:ext cx="1677808" cy="5340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2452">
              <a:defRPr/>
            </a:pPr>
            <a:r>
              <a:rPr lang="sv-SE" sz="1440" dirty="0">
                <a:solidFill>
                  <a:srgbClr val="00B0F0"/>
                </a:solidFill>
                <a:latin typeface="Arial"/>
              </a:rPr>
              <a:t>Waste &amp; problems</a:t>
            </a:r>
            <a:endParaRPr lang="en-GB" sz="1440" dirty="0">
              <a:solidFill>
                <a:srgbClr val="00B0F0"/>
              </a:solidFill>
              <a:latin typeface="Arial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099031" y="1855068"/>
            <a:ext cx="1677808" cy="5340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2452">
              <a:defRPr/>
            </a:pPr>
            <a:r>
              <a:rPr lang="sv-SE" sz="1440" dirty="0" err="1">
                <a:solidFill>
                  <a:srgbClr val="FF0000"/>
                </a:solidFill>
                <a:latin typeface="Arial"/>
              </a:rPr>
              <a:t>Problemsolving</a:t>
            </a:r>
            <a:r>
              <a:rPr lang="sv-SE" sz="1440" dirty="0">
                <a:solidFill>
                  <a:srgbClr val="FF0000"/>
                </a:solidFill>
                <a:latin typeface="Arial"/>
              </a:rPr>
              <a:t> !</a:t>
            </a:r>
            <a:endParaRPr lang="en-GB" sz="144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46" name="Bent Arrow 45"/>
          <p:cNvSpPr/>
          <p:nvPr/>
        </p:nvSpPr>
        <p:spPr>
          <a:xfrm rot="16200000">
            <a:off x="6076265" y="3277892"/>
            <a:ext cx="893585" cy="687984"/>
          </a:xfrm>
          <a:prstGeom prst="ben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2452">
              <a:defRPr/>
            </a:pPr>
            <a:endParaRPr lang="en-GB" sz="1920">
              <a:solidFill>
                <a:prstClr val="black"/>
              </a:solidFill>
              <a:latin typeface="Arial"/>
            </a:endParaRPr>
          </a:p>
        </p:txBody>
      </p:sp>
      <p:sp>
        <p:nvSpPr>
          <p:cNvPr id="51" name="Bent Arrow 50"/>
          <p:cNvSpPr/>
          <p:nvPr/>
        </p:nvSpPr>
        <p:spPr>
          <a:xfrm rot="16200000" flipV="1">
            <a:off x="4811375" y="3262938"/>
            <a:ext cx="893584" cy="717892"/>
          </a:xfrm>
          <a:prstGeom prst="ben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2452">
              <a:defRPr/>
            </a:pPr>
            <a:endParaRPr lang="en-GB" sz="1920">
              <a:solidFill>
                <a:prstClr val="black"/>
              </a:solidFill>
              <a:latin typeface="Arial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4483853" y="1281667"/>
            <a:ext cx="2718924" cy="23402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2452">
              <a:defRPr/>
            </a:pPr>
            <a:endParaRPr lang="en-GB" sz="1920">
              <a:solidFill>
                <a:prstClr val="white"/>
              </a:solidFill>
              <a:latin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202777" y="731983"/>
            <a:ext cx="4989223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72452">
              <a:defRPr/>
            </a:pPr>
            <a:r>
              <a:rPr lang="sv-SE" sz="1920" b="1" i="1" dirty="0">
                <a:solidFill>
                  <a:srgbClr val="FF0000"/>
                </a:solidFill>
                <a:latin typeface="Arial"/>
              </a:rPr>
              <a:t>HUMAN DEVELOPMENT AS A RESULT!</a:t>
            </a:r>
            <a:endParaRPr lang="en-GB" sz="1920" b="1" i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9404" y="163134"/>
            <a:ext cx="4108817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72452">
              <a:defRPr/>
            </a:pPr>
            <a:r>
              <a:rPr lang="sv-SE" sz="3360" b="1" dirty="0">
                <a:solidFill>
                  <a:prstClr val="black"/>
                </a:solidFill>
                <a:latin typeface="Arial"/>
              </a:rPr>
              <a:t>Basic </a:t>
            </a:r>
            <a:r>
              <a:rPr lang="sv-SE" sz="3360" b="1" dirty="0" err="1">
                <a:solidFill>
                  <a:prstClr val="black"/>
                </a:solidFill>
                <a:latin typeface="Arial"/>
              </a:rPr>
              <a:t>Lean</a:t>
            </a:r>
            <a:r>
              <a:rPr lang="sv-SE" sz="336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sv-SE" sz="3360" b="1" dirty="0" err="1">
                <a:solidFill>
                  <a:prstClr val="black"/>
                </a:solidFill>
                <a:latin typeface="Arial"/>
              </a:rPr>
              <a:t>model</a:t>
            </a:r>
            <a:r>
              <a:rPr lang="sv-SE" sz="3360" b="1" dirty="0">
                <a:solidFill>
                  <a:prstClr val="black"/>
                </a:solidFill>
                <a:latin typeface="Arial"/>
              </a:rPr>
              <a:t> !</a:t>
            </a:r>
            <a:endParaRPr lang="en-GB" sz="3360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6" name="Up Arrow 55"/>
          <p:cNvSpPr/>
          <p:nvPr/>
        </p:nvSpPr>
        <p:spPr>
          <a:xfrm>
            <a:off x="5453400" y="2409881"/>
            <a:ext cx="915775" cy="17134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2452">
              <a:defRPr/>
            </a:pPr>
            <a:endParaRPr lang="en-GB" sz="1920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C63B66B-CC5C-453C-B29F-3459D7A30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62518" y="6530825"/>
            <a:ext cx="4114800" cy="365125"/>
          </a:xfrm>
        </p:spPr>
        <p:txBody>
          <a:bodyPr/>
          <a:lstStyle/>
          <a:p>
            <a:pPr defTabSz="1219188"/>
            <a:r>
              <a:rPr lang="en-US" dirty="0">
                <a:solidFill>
                  <a:srgbClr val="060B00"/>
                </a:solidFill>
              </a:rPr>
              <a:t>Gert Frick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029F2B09-13A4-4D39-B9C0-6D31EF3445DD}"/>
              </a:ext>
            </a:extLst>
          </p:cNvPr>
          <p:cNvSpPr txBox="1"/>
          <p:nvPr/>
        </p:nvSpPr>
        <p:spPr>
          <a:xfrm>
            <a:off x="9422296" y="4746929"/>
            <a:ext cx="9316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i="1" dirty="0">
                <a:solidFill>
                  <a:srgbClr val="FF0000"/>
                </a:solidFill>
              </a:rPr>
              <a:t>MURI !!</a:t>
            </a:r>
          </a:p>
          <a:p>
            <a:r>
              <a:rPr lang="sv-SE" b="1" i="1" dirty="0">
                <a:solidFill>
                  <a:srgbClr val="FF0000"/>
                </a:solidFill>
              </a:rPr>
              <a:t>MURA !</a:t>
            </a:r>
          </a:p>
          <a:p>
            <a:r>
              <a:rPr lang="sv-SE" b="1" i="1" dirty="0">
                <a:solidFill>
                  <a:srgbClr val="FF0000"/>
                </a:solidFill>
              </a:rPr>
              <a:t>MUDA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CD6BC73-6F14-4F18-8EBE-C12585C91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67375-EBA0-4A0A-AE37-CD53F5619071}" type="datetime1">
              <a:rPr lang="sv-SE" smtClean="0"/>
              <a:t>2021-11-11</a:t>
            </a:fld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CFFEDEFB-8DAE-4D49-B775-9C561616A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D49DC-37D5-4627-9FFE-A22B53D38509}" type="slidenum">
              <a:rPr lang="sv-SE" smtClean="0"/>
              <a:t>3</a:t>
            </a:fld>
            <a:endParaRPr lang="sv-SE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FC601A1F-AC49-4E93-89C3-3CDBAE976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62" y="4190430"/>
            <a:ext cx="2456901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3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40" grpId="0" animBg="1"/>
      <p:bldP spid="42" grpId="0" animBg="1"/>
      <p:bldP spid="41" grpId="0"/>
      <p:bldP spid="44" grpId="0"/>
      <p:bldP spid="43" grpId="0" animBg="1"/>
      <p:bldP spid="45" grpId="0" animBg="1"/>
      <p:bldP spid="47" grpId="0" animBg="1"/>
      <p:bldP spid="46" grpId="0" animBg="1"/>
      <p:bldP spid="51" grpId="0" animBg="1"/>
      <p:bldP spid="48" grpId="0" animBg="1"/>
      <p:bldP spid="52" grpId="0"/>
      <p:bldP spid="55" grpId="0"/>
      <p:bldP spid="56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AE07B82-F935-4A56-BCE1-D2A4EA774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986DB-67C8-4C2F-9967-2573D57F0BC0}" type="datetime1">
              <a:rPr lang="sv-SE" smtClean="0"/>
              <a:t>2021-11-11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F72B391-76A8-40A2-B783-BFB5E3B13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Gert Frick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D00929D9-7EDE-4618-8F82-9063FAF01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49" y="6569062"/>
            <a:ext cx="615749" cy="304826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47358FE6-891C-445E-B98B-2A617B4E4D09}"/>
              </a:ext>
            </a:extLst>
          </p:cNvPr>
          <p:cNvSpPr txBox="1"/>
          <p:nvPr/>
        </p:nvSpPr>
        <p:spPr>
          <a:xfrm>
            <a:off x="3033298" y="954923"/>
            <a:ext cx="80275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sv-SE" sz="2800" i="0" dirty="0">
              <a:solidFill>
                <a:srgbClr val="40404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sv-SE" sz="2800" i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”Be the </a:t>
            </a:r>
            <a:r>
              <a:rPr lang="sv-SE" sz="2800" i="1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  <a:r>
              <a:rPr lang="sv-SE" sz="2800" i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800" i="1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sv-SE" sz="2800" i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800" i="1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want</a:t>
            </a:r>
            <a:r>
              <a:rPr lang="sv-SE" sz="2800" i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sv-SE" sz="2800" i="1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sv-SE" sz="2800" i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sv-SE" sz="2800" i="1" dirty="0">
                <a:solidFill>
                  <a:srgbClr val="4040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E4451845-EFDE-454C-800A-F270A8696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664" y="2997111"/>
            <a:ext cx="3060457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50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Gert Frick</a:t>
            </a:r>
            <a:endParaRPr lang="sv-S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086738" y="-3147404"/>
            <a:ext cx="6786880" cy="12192000"/>
          </a:xfrm>
          <a:prstGeom prst="rect">
            <a:avLst/>
          </a:prstGeom>
        </p:spPr>
      </p:pic>
      <p:sp>
        <p:nvSpPr>
          <p:cNvPr id="5" name="Tekstboks 2">
            <a:extLst>
              <a:ext uri="{FF2B5EF4-FFF2-40B4-BE49-F238E27FC236}">
                <a16:creationId xmlns:a16="http://schemas.microsoft.com/office/drawing/2014/main" id="{8626AC7E-66EE-4F9D-850E-3E46DD52EE9D}"/>
              </a:ext>
            </a:extLst>
          </p:cNvPr>
          <p:cNvSpPr txBox="1"/>
          <p:nvPr/>
        </p:nvSpPr>
        <p:spPr>
          <a:xfrm rot="20602854">
            <a:off x="1509321" y="2492868"/>
            <a:ext cx="1964690" cy="116205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400" kern="1200" dirty="0" err="1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Gjøre</a:t>
            </a:r>
            <a:r>
              <a:rPr lang="sv-SE" sz="1400" kern="12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sz="1400" kern="1200" dirty="0" err="1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selv</a:t>
            </a:r>
            <a:r>
              <a:rPr lang="sv-SE" sz="1400" kern="12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endParaRPr lang="sv-S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400" kern="1200" dirty="0" err="1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Utfør</a:t>
            </a:r>
            <a:r>
              <a:rPr lang="sv-SE" sz="1400" kern="12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sz="1400" kern="1200" dirty="0" err="1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forbedringer</a:t>
            </a:r>
            <a:r>
              <a:rPr lang="sv-SE" sz="1400" kern="12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sz="1400" kern="1200" dirty="0" err="1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selv</a:t>
            </a:r>
            <a:r>
              <a:rPr lang="sv-SE" sz="1400" kern="12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sv-S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400" kern="12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Nå!</a:t>
            </a:r>
            <a:endParaRPr lang="sv-S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029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9E13DD7E-9F9E-4917-A2D8-C620FDDC7301}"/>
              </a:ext>
            </a:extLst>
          </p:cNvPr>
          <p:cNvSpPr txBox="1"/>
          <p:nvPr/>
        </p:nvSpPr>
        <p:spPr>
          <a:xfrm>
            <a:off x="10851568" y="6334780"/>
            <a:ext cx="1340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Gert Frick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Consulting AB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EF77FD6-0853-4AC3-AE2A-8D9E25016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4B238-01D7-4A93-B754-D9A0FD785A71}" type="datetime1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2021-11-11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6F5CA7AA-0160-4E25-928E-5A1BD24F1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B7DC10-ADDE-4333-BE5C-004E0AC4A6D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19FEF446-93C8-4975-ABA3-D1E59DC0D892}"/>
              </a:ext>
            </a:extLst>
          </p:cNvPr>
          <p:cNvSpPr txBox="1"/>
          <p:nvPr/>
        </p:nvSpPr>
        <p:spPr>
          <a:xfrm>
            <a:off x="3364637" y="1616375"/>
            <a:ext cx="4080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Som chef och ledare har du två uppgifter: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E423E1DA-3828-48CD-AF44-28FE905470E9}"/>
              </a:ext>
            </a:extLst>
          </p:cNvPr>
          <p:cNvSpPr txBox="1"/>
          <p:nvPr/>
        </p:nvSpPr>
        <p:spPr>
          <a:xfrm>
            <a:off x="1146699" y="2670241"/>
            <a:ext cx="3063787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sv-SE" dirty="0"/>
              <a:t>1 Kunna jobbet, professionen !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48FBA3D-7E56-4AA1-81C0-FAFE7C41F0F7}"/>
              </a:ext>
            </a:extLst>
          </p:cNvPr>
          <p:cNvSpPr txBox="1"/>
          <p:nvPr/>
        </p:nvSpPr>
        <p:spPr>
          <a:xfrm>
            <a:off x="6149283" y="2670241"/>
            <a:ext cx="4707892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sv-SE" dirty="0"/>
              <a:t>2. Tillse att det finns förutsättningar och system!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F47B35C1-7549-4187-B038-5BB2C4EE6D93}"/>
              </a:ext>
            </a:extLst>
          </p:cNvPr>
          <p:cNvSpPr txBox="1"/>
          <p:nvPr/>
        </p:nvSpPr>
        <p:spPr>
          <a:xfrm>
            <a:off x="1202448" y="4464062"/>
            <a:ext cx="9787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dirty="0"/>
              <a:t>Det måste finnas förtroende och tillit mellan ledning och utförare!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A0A83305-9F1E-4321-9FD5-ABF30C6B8978}"/>
              </a:ext>
            </a:extLst>
          </p:cNvPr>
          <p:cNvSpPr txBox="1"/>
          <p:nvPr/>
        </p:nvSpPr>
        <p:spPr>
          <a:xfrm>
            <a:off x="3111146" y="5302484"/>
            <a:ext cx="5093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dirty="0"/>
              <a:t>Ledningen är en supportfunktion!</a:t>
            </a:r>
          </a:p>
        </p:txBody>
      </p:sp>
    </p:spTree>
    <p:extLst>
      <p:ext uri="{BB962C8B-B14F-4D97-AF65-F5344CB8AC3E}">
        <p14:creationId xmlns:p14="http://schemas.microsoft.com/office/powerpoint/2010/main" val="49741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9E13DD7E-9F9E-4917-A2D8-C620FDDC7301}"/>
              </a:ext>
            </a:extLst>
          </p:cNvPr>
          <p:cNvSpPr txBox="1"/>
          <p:nvPr/>
        </p:nvSpPr>
        <p:spPr>
          <a:xfrm>
            <a:off x="10851568" y="6334780"/>
            <a:ext cx="1340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Gert Frick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Consulting AB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EF77FD6-0853-4AC3-AE2A-8D9E25016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4B238-01D7-4A93-B754-D9A0FD785A71}" type="datetime1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2021-11-11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6F5CA7AA-0160-4E25-928E-5A1BD24F1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B7DC10-ADDE-4333-BE5C-004E0AC4A6D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F47B35C1-7549-4187-B038-5BB2C4EE6D93}"/>
              </a:ext>
            </a:extLst>
          </p:cNvPr>
          <p:cNvSpPr txBox="1"/>
          <p:nvPr/>
        </p:nvSpPr>
        <p:spPr>
          <a:xfrm>
            <a:off x="1282347" y="5015945"/>
            <a:ext cx="9787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dirty="0"/>
              <a:t>Det måste finnas förtroende och tillit mellan ledning och utförare!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C27F1DCB-A08A-4F18-908D-D7CC1F71E3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7683" y="-281053"/>
            <a:ext cx="2673304" cy="4745115"/>
          </a:xfrm>
          <a:prstGeom prst="rect">
            <a:avLst/>
          </a:prstGeom>
        </p:spPr>
      </p:pic>
      <p:cxnSp>
        <p:nvCxnSpPr>
          <p:cNvPr id="14" name="Rak koppling 13">
            <a:extLst>
              <a:ext uri="{FF2B5EF4-FFF2-40B4-BE49-F238E27FC236}">
                <a16:creationId xmlns:a16="http://schemas.microsoft.com/office/drawing/2014/main" id="{2E05CAD4-DC73-469D-B446-2256A5174015}"/>
              </a:ext>
            </a:extLst>
          </p:cNvPr>
          <p:cNvCxnSpPr/>
          <p:nvPr/>
        </p:nvCxnSpPr>
        <p:spPr>
          <a:xfrm>
            <a:off x="8868792" y="3229627"/>
            <a:ext cx="3284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k koppling 14">
            <a:extLst>
              <a:ext uri="{FF2B5EF4-FFF2-40B4-BE49-F238E27FC236}">
                <a16:creationId xmlns:a16="http://schemas.microsoft.com/office/drawing/2014/main" id="{460B8B5B-953B-44CD-A231-E80D05493A15}"/>
              </a:ext>
            </a:extLst>
          </p:cNvPr>
          <p:cNvCxnSpPr>
            <a:cxnSpLocks/>
          </p:cNvCxnSpPr>
          <p:nvPr/>
        </p:nvCxnSpPr>
        <p:spPr>
          <a:xfrm>
            <a:off x="7165753" y="3337637"/>
            <a:ext cx="19427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ktangel 16">
            <a:extLst>
              <a:ext uri="{FF2B5EF4-FFF2-40B4-BE49-F238E27FC236}">
                <a16:creationId xmlns:a16="http://schemas.microsoft.com/office/drawing/2014/main" id="{6D987026-A43B-40B8-8A95-E6D5E14905F0}"/>
              </a:ext>
            </a:extLst>
          </p:cNvPr>
          <p:cNvSpPr/>
          <p:nvPr/>
        </p:nvSpPr>
        <p:spPr>
          <a:xfrm>
            <a:off x="1890944" y="3509444"/>
            <a:ext cx="2673304" cy="7634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Produktion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E8BBCBD9-AB4E-4BD5-BB9A-7C74370E0259}"/>
              </a:ext>
            </a:extLst>
          </p:cNvPr>
          <p:cNvSpPr/>
          <p:nvPr/>
        </p:nvSpPr>
        <p:spPr>
          <a:xfrm>
            <a:off x="1890944" y="1328024"/>
            <a:ext cx="2673304" cy="7634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Ledning</a:t>
            </a:r>
          </a:p>
        </p:txBody>
      </p:sp>
      <p:sp>
        <p:nvSpPr>
          <p:cNvPr id="19" name="Pil: upp-ned 18">
            <a:extLst>
              <a:ext uri="{FF2B5EF4-FFF2-40B4-BE49-F238E27FC236}">
                <a16:creationId xmlns:a16="http://schemas.microsoft.com/office/drawing/2014/main" id="{903F0872-1C17-4C05-A5D4-4A8C496625A9}"/>
              </a:ext>
            </a:extLst>
          </p:cNvPr>
          <p:cNvSpPr/>
          <p:nvPr/>
        </p:nvSpPr>
        <p:spPr>
          <a:xfrm>
            <a:off x="3093868" y="2091504"/>
            <a:ext cx="452762" cy="139637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D5102DDE-D0D5-47A0-895B-824942A92EC5}"/>
              </a:ext>
            </a:extLst>
          </p:cNvPr>
          <p:cNvSpPr/>
          <p:nvPr/>
        </p:nvSpPr>
        <p:spPr>
          <a:xfrm>
            <a:off x="4194379" y="2353439"/>
            <a:ext cx="2673304" cy="7634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Support= Filter</a:t>
            </a:r>
          </a:p>
        </p:txBody>
      </p:sp>
      <p:sp>
        <p:nvSpPr>
          <p:cNvPr id="21" name="Pil: nedåt 20">
            <a:extLst>
              <a:ext uri="{FF2B5EF4-FFF2-40B4-BE49-F238E27FC236}">
                <a16:creationId xmlns:a16="http://schemas.microsoft.com/office/drawing/2014/main" id="{2C74C9C2-5A08-4331-879F-2A9FF4EED06A}"/>
              </a:ext>
            </a:extLst>
          </p:cNvPr>
          <p:cNvSpPr/>
          <p:nvPr/>
        </p:nvSpPr>
        <p:spPr>
          <a:xfrm rot="19089428">
            <a:off x="4406352" y="2097764"/>
            <a:ext cx="452762" cy="2455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Pil: nedåt 21">
            <a:extLst>
              <a:ext uri="{FF2B5EF4-FFF2-40B4-BE49-F238E27FC236}">
                <a16:creationId xmlns:a16="http://schemas.microsoft.com/office/drawing/2014/main" id="{907FD235-E17B-49F4-80B6-EA5634E7B58B}"/>
              </a:ext>
            </a:extLst>
          </p:cNvPr>
          <p:cNvSpPr/>
          <p:nvPr/>
        </p:nvSpPr>
        <p:spPr>
          <a:xfrm rot="2189361">
            <a:off x="4406352" y="3156037"/>
            <a:ext cx="452762" cy="3631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Frihandsfigur: Form 22">
            <a:extLst>
              <a:ext uri="{FF2B5EF4-FFF2-40B4-BE49-F238E27FC236}">
                <a16:creationId xmlns:a16="http://schemas.microsoft.com/office/drawing/2014/main" id="{CC8226FC-C397-454A-926A-7FB847965B67}"/>
              </a:ext>
            </a:extLst>
          </p:cNvPr>
          <p:cNvSpPr/>
          <p:nvPr/>
        </p:nvSpPr>
        <p:spPr>
          <a:xfrm>
            <a:off x="4749553" y="1890944"/>
            <a:ext cx="1669002" cy="1402765"/>
          </a:xfrm>
          <a:custGeom>
            <a:avLst/>
            <a:gdLst>
              <a:gd name="connsiteX0" fmla="*/ 0 w 1669002"/>
              <a:gd name="connsiteY0" fmla="*/ 0 h 1402765"/>
              <a:gd name="connsiteX1" fmla="*/ 337352 w 1669002"/>
              <a:gd name="connsiteY1" fmla="*/ 195308 h 1402765"/>
              <a:gd name="connsiteX2" fmla="*/ 603682 w 1669002"/>
              <a:gd name="connsiteY2" fmla="*/ 372862 h 1402765"/>
              <a:gd name="connsiteX3" fmla="*/ 648070 w 1669002"/>
              <a:gd name="connsiteY3" fmla="*/ 426128 h 1402765"/>
              <a:gd name="connsiteX4" fmla="*/ 674703 w 1669002"/>
              <a:gd name="connsiteY4" fmla="*/ 461639 h 1402765"/>
              <a:gd name="connsiteX5" fmla="*/ 719092 w 1669002"/>
              <a:gd name="connsiteY5" fmla="*/ 594804 h 1402765"/>
              <a:gd name="connsiteX6" fmla="*/ 736847 w 1669002"/>
              <a:gd name="connsiteY6" fmla="*/ 701336 h 1402765"/>
              <a:gd name="connsiteX7" fmla="*/ 763480 w 1669002"/>
              <a:gd name="connsiteY7" fmla="*/ 754602 h 1402765"/>
              <a:gd name="connsiteX8" fmla="*/ 1020932 w 1669002"/>
              <a:gd name="connsiteY8" fmla="*/ 985421 h 1402765"/>
              <a:gd name="connsiteX9" fmla="*/ 1233997 w 1669002"/>
              <a:gd name="connsiteY9" fmla="*/ 1091953 h 1402765"/>
              <a:gd name="connsiteX10" fmla="*/ 1367162 w 1669002"/>
              <a:gd name="connsiteY10" fmla="*/ 1171852 h 1402765"/>
              <a:gd name="connsiteX11" fmla="*/ 1420428 w 1669002"/>
              <a:gd name="connsiteY11" fmla="*/ 1251751 h 1402765"/>
              <a:gd name="connsiteX12" fmla="*/ 1473694 w 1669002"/>
              <a:gd name="connsiteY12" fmla="*/ 1349406 h 1402765"/>
              <a:gd name="connsiteX13" fmla="*/ 1535837 w 1669002"/>
              <a:gd name="connsiteY13" fmla="*/ 1376039 h 1402765"/>
              <a:gd name="connsiteX14" fmla="*/ 1669002 w 1669002"/>
              <a:gd name="connsiteY14" fmla="*/ 1402672 h 1402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69002" h="1402765">
                <a:moveTo>
                  <a:pt x="0" y="0"/>
                </a:moveTo>
                <a:cubicBezTo>
                  <a:pt x="112451" y="65103"/>
                  <a:pt x="227878" y="125316"/>
                  <a:pt x="337352" y="195308"/>
                </a:cubicBezTo>
                <a:cubicBezTo>
                  <a:pt x="664914" y="404733"/>
                  <a:pt x="435719" y="300878"/>
                  <a:pt x="603682" y="372862"/>
                </a:cubicBezTo>
                <a:cubicBezTo>
                  <a:pt x="618478" y="390617"/>
                  <a:pt x="633632" y="408080"/>
                  <a:pt x="648070" y="426128"/>
                </a:cubicBezTo>
                <a:cubicBezTo>
                  <a:pt x="657313" y="437682"/>
                  <a:pt x="668961" y="448002"/>
                  <a:pt x="674703" y="461639"/>
                </a:cubicBezTo>
                <a:cubicBezTo>
                  <a:pt x="692860" y="504762"/>
                  <a:pt x="704296" y="550416"/>
                  <a:pt x="719092" y="594804"/>
                </a:cubicBezTo>
                <a:cubicBezTo>
                  <a:pt x="725010" y="630315"/>
                  <a:pt x="727212" y="666649"/>
                  <a:pt x="736847" y="701336"/>
                </a:cubicBezTo>
                <a:cubicBezTo>
                  <a:pt x="742160" y="720463"/>
                  <a:pt x="753267" y="737580"/>
                  <a:pt x="763480" y="754602"/>
                </a:cubicBezTo>
                <a:cubicBezTo>
                  <a:pt x="840690" y="883285"/>
                  <a:pt x="851829" y="872686"/>
                  <a:pt x="1020932" y="985421"/>
                </a:cubicBezTo>
                <a:cubicBezTo>
                  <a:pt x="1251758" y="1139305"/>
                  <a:pt x="1027877" y="968281"/>
                  <a:pt x="1233997" y="1091953"/>
                </a:cubicBezTo>
                <a:lnTo>
                  <a:pt x="1367162" y="1171852"/>
                </a:lnTo>
                <a:cubicBezTo>
                  <a:pt x="1384917" y="1198485"/>
                  <a:pt x="1405365" y="1223508"/>
                  <a:pt x="1420428" y="1251751"/>
                </a:cubicBezTo>
                <a:cubicBezTo>
                  <a:pt x="1446219" y="1300109"/>
                  <a:pt x="1424422" y="1313572"/>
                  <a:pt x="1473694" y="1349406"/>
                </a:cubicBezTo>
                <a:cubicBezTo>
                  <a:pt x="1491920" y="1362661"/>
                  <a:pt x="1514457" y="1368912"/>
                  <a:pt x="1535837" y="1376039"/>
                </a:cubicBezTo>
                <a:cubicBezTo>
                  <a:pt x="1625079" y="1405786"/>
                  <a:pt x="1606709" y="1402672"/>
                  <a:pt x="1669002" y="1402672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Frihandsfigur: Form 23">
            <a:extLst>
              <a:ext uri="{FF2B5EF4-FFF2-40B4-BE49-F238E27FC236}">
                <a16:creationId xmlns:a16="http://schemas.microsoft.com/office/drawing/2014/main" id="{378A725D-9065-4CBF-B152-A998F428069A}"/>
              </a:ext>
            </a:extLst>
          </p:cNvPr>
          <p:cNvSpPr/>
          <p:nvPr/>
        </p:nvSpPr>
        <p:spPr>
          <a:xfrm>
            <a:off x="5007006" y="1899821"/>
            <a:ext cx="1580225" cy="1456416"/>
          </a:xfrm>
          <a:custGeom>
            <a:avLst/>
            <a:gdLst>
              <a:gd name="connsiteX0" fmla="*/ 1580225 w 1580225"/>
              <a:gd name="connsiteY0" fmla="*/ 0 h 1456416"/>
              <a:gd name="connsiteX1" fmla="*/ 1411549 w 1580225"/>
              <a:gd name="connsiteY1" fmla="*/ 115410 h 1456416"/>
              <a:gd name="connsiteX2" fmla="*/ 1322773 w 1580225"/>
              <a:gd name="connsiteY2" fmla="*/ 248575 h 1456416"/>
              <a:gd name="connsiteX3" fmla="*/ 1100831 w 1580225"/>
              <a:gd name="connsiteY3" fmla="*/ 435006 h 1456416"/>
              <a:gd name="connsiteX4" fmla="*/ 1029810 w 1580225"/>
              <a:gd name="connsiteY4" fmla="*/ 514905 h 1456416"/>
              <a:gd name="connsiteX5" fmla="*/ 985421 w 1580225"/>
              <a:gd name="connsiteY5" fmla="*/ 656948 h 1456416"/>
              <a:gd name="connsiteX6" fmla="*/ 958788 w 1580225"/>
              <a:gd name="connsiteY6" fmla="*/ 683581 h 1456416"/>
              <a:gd name="connsiteX7" fmla="*/ 861134 w 1580225"/>
              <a:gd name="connsiteY7" fmla="*/ 736847 h 1456416"/>
              <a:gd name="connsiteX8" fmla="*/ 754602 w 1580225"/>
              <a:gd name="connsiteY8" fmla="*/ 754602 h 1456416"/>
              <a:gd name="connsiteX9" fmla="*/ 701336 w 1580225"/>
              <a:gd name="connsiteY9" fmla="*/ 790113 h 1456416"/>
              <a:gd name="connsiteX10" fmla="*/ 585926 w 1580225"/>
              <a:gd name="connsiteY10" fmla="*/ 967666 h 1456416"/>
              <a:gd name="connsiteX11" fmla="*/ 497149 w 1580225"/>
              <a:gd name="connsiteY11" fmla="*/ 1047565 h 1456416"/>
              <a:gd name="connsiteX12" fmla="*/ 363984 w 1580225"/>
              <a:gd name="connsiteY12" fmla="*/ 1154097 h 1456416"/>
              <a:gd name="connsiteX13" fmla="*/ 337351 w 1580225"/>
              <a:gd name="connsiteY13" fmla="*/ 1180730 h 1456416"/>
              <a:gd name="connsiteX14" fmla="*/ 230819 w 1580225"/>
              <a:gd name="connsiteY14" fmla="*/ 1349406 h 1456416"/>
              <a:gd name="connsiteX15" fmla="*/ 150920 w 1580225"/>
              <a:gd name="connsiteY15" fmla="*/ 1393795 h 1456416"/>
              <a:gd name="connsiteX16" fmla="*/ 97654 w 1580225"/>
              <a:gd name="connsiteY16" fmla="*/ 1429305 h 1456416"/>
              <a:gd name="connsiteX17" fmla="*/ 79899 w 1580225"/>
              <a:gd name="connsiteY17" fmla="*/ 1447061 h 1456416"/>
              <a:gd name="connsiteX18" fmla="*/ 0 w 1580225"/>
              <a:gd name="connsiteY18" fmla="*/ 1455938 h 1456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580225" h="1456416">
                <a:moveTo>
                  <a:pt x="1580225" y="0"/>
                </a:moveTo>
                <a:cubicBezTo>
                  <a:pt x="1504943" y="30114"/>
                  <a:pt x="1488775" y="31749"/>
                  <a:pt x="1411549" y="115410"/>
                </a:cubicBezTo>
                <a:cubicBezTo>
                  <a:pt x="1375364" y="154610"/>
                  <a:pt x="1358461" y="208922"/>
                  <a:pt x="1322773" y="248575"/>
                </a:cubicBezTo>
                <a:cubicBezTo>
                  <a:pt x="1072445" y="526717"/>
                  <a:pt x="1259583" y="286175"/>
                  <a:pt x="1100831" y="435006"/>
                </a:cubicBezTo>
                <a:cubicBezTo>
                  <a:pt x="1074835" y="459377"/>
                  <a:pt x="1053484" y="488272"/>
                  <a:pt x="1029810" y="514905"/>
                </a:cubicBezTo>
                <a:cubicBezTo>
                  <a:pt x="1015014" y="562253"/>
                  <a:pt x="1004671" y="611230"/>
                  <a:pt x="985421" y="656948"/>
                </a:cubicBezTo>
                <a:cubicBezTo>
                  <a:pt x="980549" y="668519"/>
                  <a:pt x="969349" y="676792"/>
                  <a:pt x="958788" y="683581"/>
                </a:cubicBezTo>
                <a:cubicBezTo>
                  <a:pt x="927598" y="703632"/>
                  <a:pt x="896155" y="724666"/>
                  <a:pt x="861134" y="736847"/>
                </a:cubicBezTo>
                <a:cubicBezTo>
                  <a:pt x="827132" y="748674"/>
                  <a:pt x="790113" y="748684"/>
                  <a:pt x="754602" y="754602"/>
                </a:cubicBezTo>
                <a:cubicBezTo>
                  <a:pt x="736847" y="766439"/>
                  <a:pt x="714581" y="773382"/>
                  <a:pt x="701336" y="790113"/>
                </a:cubicBezTo>
                <a:cubicBezTo>
                  <a:pt x="657522" y="845458"/>
                  <a:pt x="638394" y="920445"/>
                  <a:pt x="585926" y="967666"/>
                </a:cubicBezTo>
                <a:cubicBezTo>
                  <a:pt x="556334" y="994299"/>
                  <a:pt x="527881" y="1022256"/>
                  <a:pt x="497149" y="1047565"/>
                </a:cubicBezTo>
                <a:cubicBezTo>
                  <a:pt x="326457" y="1188136"/>
                  <a:pt x="556669" y="978931"/>
                  <a:pt x="363984" y="1154097"/>
                </a:cubicBezTo>
                <a:cubicBezTo>
                  <a:pt x="354694" y="1162542"/>
                  <a:pt x="344140" y="1170169"/>
                  <a:pt x="337351" y="1180730"/>
                </a:cubicBezTo>
                <a:cubicBezTo>
                  <a:pt x="306818" y="1228227"/>
                  <a:pt x="276881" y="1309485"/>
                  <a:pt x="230819" y="1349406"/>
                </a:cubicBezTo>
                <a:cubicBezTo>
                  <a:pt x="207795" y="1369360"/>
                  <a:pt x="177045" y="1378120"/>
                  <a:pt x="150920" y="1393795"/>
                </a:cubicBezTo>
                <a:cubicBezTo>
                  <a:pt x="132622" y="1404774"/>
                  <a:pt x="114725" y="1416501"/>
                  <a:pt x="97654" y="1429305"/>
                </a:cubicBezTo>
                <a:cubicBezTo>
                  <a:pt x="90958" y="1434327"/>
                  <a:pt x="87385" y="1443318"/>
                  <a:pt x="79899" y="1447061"/>
                </a:cubicBezTo>
                <a:cubicBezTo>
                  <a:pt x="54968" y="1459526"/>
                  <a:pt x="26352" y="1455938"/>
                  <a:pt x="0" y="1455938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422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9E13DD7E-9F9E-4917-A2D8-C620FDDC7301}"/>
              </a:ext>
            </a:extLst>
          </p:cNvPr>
          <p:cNvSpPr txBox="1"/>
          <p:nvPr/>
        </p:nvSpPr>
        <p:spPr>
          <a:xfrm>
            <a:off x="10851568" y="6334780"/>
            <a:ext cx="1340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>
                <a:latin typeface="Bradley Hand ITC" panose="03070402050302030203" pitchFamily="66" charset="0"/>
              </a:rPr>
              <a:t>Gert Frick</a:t>
            </a:r>
          </a:p>
          <a:p>
            <a:r>
              <a:rPr lang="sv-SE" sz="1400" dirty="0">
                <a:latin typeface="Bradley Hand ITC" panose="03070402050302030203" pitchFamily="66" charset="0"/>
              </a:rPr>
              <a:t>Consulting AB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EF77FD6-0853-4AC3-AE2A-8D9E25016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4B238-01D7-4A93-B754-D9A0FD785A71}" type="datetime1">
              <a:rPr lang="sv-SE" smtClean="0"/>
              <a:t>2021-11-11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6F5CA7AA-0160-4E25-928E-5A1BD24F1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7DC10-ADDE-4333-BE5C-004E0AC4A6D3}" type="slidenum">
              <a:rPr lang="sv-SE" smtClean="0"/>
              <a:t>8</a:t>
            </a:fld>
            <a:endParaRPr lang="sv-SE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777B5C71-3D44-45C0-BD65-055C38D187C6}"/>
              </a:ext>
            </a:extLst>
          </p:cNvPr>
          <p:cNvSpPr txBox="1"/>
          <p:nvPr/>
        </p:nvSpPr>
        <p:spPr>
          <a:xfrm>
            <a:off x="2684755" y="1340528"/>
            <a:ext cx="59258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>
                <a:latin typeface="Arial" panose="020B0604020202020204" pitchFamily="34" charset="0"/>
                <a:cs typeface="Arial" panose="020B0604020202020204" pitchFamily="34" charset="0"/>
              </a:rPr>
              <a:t>Alla</a:t>
            </a:r>
            <a:r>
              <a:rPr lang="sv-SE" sz="3600" dirty="0">
                <a:latin typeface="Arial" panose="020B0604020202020204" pitchFamily="34" charset="0"/>
                <a:cs typeface="Arial" panose="020B0604020202020204" pitchFamily="34" charset="0"/>
              </a:rPr>
              <a:t> medarbetare ska veta hur man ska utföra sitt uppdrag, jobb , och ständigt vilja utmana sina gränser !</a:t>
            </a:r>
          </a:p>
        </p:txBody>
      </p:sp>
    </p:spTree>
    <p:extLst>
      <p:ext uri="{BB962C8B-B14F-4D97-AF65-F5344CB8AC3E}">
        <p14:creationId xmlns:p14="http://schemas.microsoft.com/office/powerpoint/2010/main" val="1265227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72452">
              <a:defRPr/>
            </a:pPr>
            <a:r>
              <a:rPr lang="sv-SE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Gert Frick</a:t>
            </a:r>
            <a:endParaRPr lang="sv-SE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22677" y="1554645"/>
            <a:ext cx="387590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72452">
              <a:defRPr/>
            </a:pPr>
            <a:r>
              <a:rPr lang="sv-SE" sz="2000" dirty="0">
                <a:solidFill>
                  <a:prstClr val="black"/>
                </a:solidFill>
                <a:latin typeface="Calibri" panose="020F0502020204030204"/>
              </a:rPr>
              <a:t>1.Var med där det händer, där arbetet utförs!</a:t>
            </a:r>
          </a:p>
          <a:p>
            <a:pPr marL="457200" indent="-457200" defTabSz="972452">
              <a:buAutoNum type="arabicPeriod"/>
              <a:defRPr/>
            </a:pPr>
            <a:endParaRPr lang="sv-SE" sz="2000" dirty="0">
              <a:solidFill>
                <a:prstClr val="black"/>
              </a:solidFill>
              <a:latin typeface="Calibri" panose="020F0502020204030204"/>
            </a:endParaRPr>
          </a:p>
          <a:p>
            <a:pPr defTabSz="972452">
              <a:defRPr/>
            </a:pPr>
            <a:r>
              <a:rPr lang="sv-SE" sz="2000" dirty="0">
                <a:solidFill>
                  <a:prstClr val="black"/>
                </a:solidFill>
                <a:latin typeface="Calibri" panose="020F0502020204030204"/>
              </a:rPr>
              <a:t>2. Studera och förstå vad som händer</a:t>
            </a:r>
          </a:p>
          <a:p>
            <a:pPr defTabSz="972452">
              <a:defRPr/>
            </a:pPr>
            <a:endParaRPr lang="sv-SE" sz="2000" dirty="0">
              <a:solidFill>
                <a:prstClr val="black"/>
              </a:solidFill>
              <a:latin typeface="Calibri" panose="020F0502020204030204"/>
            </a:endParaRPr>
          </a:p>
          <a:p>
            <a:pPr defTabSz="972452">
              <a:defRPr/>
            </a:pPr>
            <a:r>
              <a:rPr lang="sv-SE" sz="2000" dirty="0">
                <a:solidFill>
                  <a:prstClr val="black"/>
                </a:solidFill>
                <a:latin typeface="Calibri" panose="020F0502020204030204"/>
              </a:rPr>
              <a:t>3. Vilka problem finns</a:t>
            </a:r>
          </a:p>
          <a:p>
            <a:pPr defTabSz="972452">
              <a:defRPr/>
            </a:pPr>
            <a:endParaRPr lang="sv-SE" sz="2000" dirty="0">
              <a:solidFill>
                <a:prstClr val="black"/>
              </a:solidFill>
              <a:latin typeface="Calibri" panose="020F0502020204030204"/>
            </a:endParaRPr>
          </a:p>
          <a:p>
            <a:pPr defTabSz="972452">
              <a:defRPr/>
            </a:pPr>
            <a:r>
              <a:rPr lang="sv-SE" sz="2000" dirty="0">
                <a:solidFill>
                  <a:prstClr val="black"/>
                </a:solidFill>
                <a:latin typeface="Calibri" panose="020F0502020204030204"/>
              </a:rPr>
              <a:t>4. Lös problemen och inför lösningen</a:t>
            </a:r>
            <a:endParaRPr lang="en-GB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41292B3-E7FD-4033-B4E7-DF756D27D73F}"/>
              </a:ext>
            </a:extLst>
          </p:cNvPr>
          <p:cNvSpPr txBox="1">
            <a:spLocks/>
          </p:cNvSpPr>
          <p:nvPr/>
        </p:nvSpPr>
        <p:spPr>
          <a:xfrm>
            <a:off x="687178" y="423102"/>
            <a:ext cx="9663840" cy="777600"/>
          </a:xfrm>
          <a:prstGeom prst="rect">
            <a:avLst/>
          </a:prstGeom>
        </p:spPr>
        <p:txBody>
          <a:bodyPr vert="horz" wrap="square" lIns="109728" tIns="54864" rIns="109728" bIns="54864" rtlCol="0" anchor="ctr">
            <a:noAutofit/>
          </a:bodyPr>
          <a:lstStyle>
            <a:lvl1pPr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7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altLang="sv-SE" sz="2800" dirty="0">
                <a:latin typeface="Volvo Broad Pro" panose="020B0604020202020204" charset="0"/>
              </a:rPr>
              <a:t>Ta reda på fakta, var med och stötta dina medarbetare att göra rätt saker och göra dom rätt!  =  Närvarande ledarskap</a:t>
            </a:r>
            <a:endParaRPr lang="en-GB" sz="2800" b="1" u="sng" dirty="0">
              <a:solidFill>
                <a:srgbClr val="00B050"/>
              </a:solidFill>
              <a:latin typeface="Volvo Broad Pro" panose="020B0604020202020204" charset="0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3A0295BE-384B-4E6F-9544-AA0A82DC10DC}"/>
              </a:ext>
            </a:extLst>
          </p:cNvPr>
          <p:cNvSpPr/>
          <p:nvPr/>
        </p:nvSpPr>
        <p:spPr>
          <a:xfrm>
            <a:off x="10268640" y="187517"/>
            <a:ext cx="1674219" cy="124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E56CDFD1-058A-4027-9032-E1936215BD8D}"/>
              </a:ext>
            </a:extLst>
          </p:cNvPr>
          <p:cNvSpPr txBox="1"/>
          <p:nvPr/>
        </p:nvSpPr>
        <p:spPr>
          <a:xfrm>
            <a:off x="7933453" y="5078687"/>
            <a:ext cx="3551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i="1" dirty="0">
                <a:solidFill>
                  <a:srgbClr val="FF0000"/>
                </a:solidFill>
              </a:rPr>
              <a:t>Det är detta du ska göra med dina</a:t>
            </a:r>
          </a:p>
          <a:p>
            <a:r>
              <a:rPr lang="sv-SE" b="1" i="1" dirty="0">
                <a:solidFill>
                  <a:srgbClr val="FF0000"/>
                </a:solidFill>
              </a:rPr>
              <a:t>Närmaste medarbetare och chefer!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4DD8B64-A6CD-4025-BB91-1A98D83CE6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7204" y="1645506"/>
            <a:ext cx="6104239" cy="457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797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518</Words>
  <Application>Microsoft Macintosh PowerPoint</Application>
  <PresentationFormat>Bredbild</PresentationFormat>
  <Paragraphs>146</Paragraphs>
  <Slides>17</Slides>
  <Notes>6</Notes>
  <HiddenSlides>1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17</vt:i4>
      </vt:variant>
    </vt:vector>
  </HeadingPairs>
  <TitlesOfParts>
    <vt:vector size="25" baseType="lpstr">
      <vt:lpstr>Arial</vt:lpstr>
      <vt:lpstr>Bradley Hand ITC</vt:lpstr>
      <vt:lpstr>Calibri</vt:lpstr>
      <vt:lpstr>Calibri Light</vt:lpstr>
      <vt:lpstr>Times</vt:lpstr>
      <vt:lpstr>Volvo Broad Pro</vt:lpstr>
      <vt:lpstr>Wingdings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Gert Frick</dc:creator>
  <cp:lastModifiedBy>eva.lindberg@inlandetsteknikpark.nu</cp:lastModifiedBy>
  <cp:revision>3</cp:revision>
  <dcterms:created xsi:type="dcterms:W3CDTF">2021-11-08T17:37:36Z</dcterms:created>
  <dcterms:modified xsi:type="dcterms:W3CDTF">2021-11-11T10:07:27Z</dcterms:modified>
</cp:coreProperties>
</file>