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7" r:id="rId3"/>
    <p:sldId id="317" r:id="rId4"/>
    <p:sldId id="323" r:id="rId5"/>
    <p:sldId id="290" r:id="rId6"/>
    <p:sldId id="308" r:id="rId7"/>
    <p:sldId id="320" r:id="rId8"/>
    <p:sldId id="325" r:id="rId9"/>
    <p:sldId id="326" r:id="rId10"/>
    <p:sldId id="327" r:id="rId11"/>
    <p:sldId id="331" r:id="rId12"/>
    <p:sldId id="330" r:id="rId13"/>
    <p:sldId id="337" r:id="rId14"/>
    <p:sldId id="333" r:id="rId15"/>
    <p:sldId id="329" r:id="rId16"/>
    <p:sldId id="332" r:id="rId17"/>
    <p:sldId id="334" r:id="rId18"/>
    <p:sldId id="318" r:id="rId19"/>
    <p:sldId id="336" r:id="rId20"/>
    <p:sldId id="304" r:id="rId21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5215">
          <p15:clr>
            <a:srgbClr val="A4A3A4"/>
          </p15:clr>
        </p15:guide>
        <p15:guide id="4" pos="2885">
          <p15:clr>
            <a:srgbClr val="A4A3A4"/>
          </p15:clr>
        </p15:guide>
        <p15:guide id="5" pos="5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4"/>
    <a:srgbClr val="000000"/>
    <a:srgbClr val="00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9029" autoAdjust="0"/>
  </p:normalViewPr>
  <p:slideViewPr>
    <p:cSldViewPr>
      <p:cViewPr>
        <p:scale>
          <a:sx n="90" d="100"/>
          <a:sy n="90" d="100"/>
        </p:scale>
        <p:origin x="653" y="-221"/>
      </p:cViewPr>
      <p:guideLst>
        <p:guide orient="horz" pos="1347"/>
        <p:guide orient="horz" pos="576"/>
        <p:guide pos="5215"/>
        <p:guide pos="2885"/>
        <p:guide pos="544"/>
      </p:guideLst>
    </p:cSldViewPr>
  </p:slideViewPr>
  <p:outlineViewPr>
    <p:cViewPr>
      <p:scale>
        <a:sx n="33" d="100"/>
        <a:sy n="33" d="100"/>
      </p:scale>
      <p:origin x="0" y="20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7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CC538-D95D-4C7F-AFC2-98FCB330AA02}" type="datetimeFigureOut">
              <a:rPr lang="sv-SE" smtClean="0"/>
              <a:t>2018-10-05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D552F-831E-4A85-9527-07E13A5EF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2285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FA574-8374-4222-944A-B5BAF1EAB031}" type="datetimeFigureOut">
              <a:rPr lang="sv-SE" smtClean="0"/>
              <a:t>2018-10-05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483AD-9A87-4219-827D-4BE309F171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976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83AD-9A87-4219-827D-4BE309F1716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6125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83AD-9A87-4219-827D-4BE309F1716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067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83AD-9A87-4219-827D-4BE309F1716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067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83AD-9A87-4219-827D-4BE309F1716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067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83AD-9A87-4219-827D-4BE309F1716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776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83AD-9A87-4219-827D-4BE309F1716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067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83AD-9A87-4219-827D-4BE309F1716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067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83AD-9A87-4219-827D-4BE309F1716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067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83AD-9A87-4219-827D-4BE309F17168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067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83AD-9A87-4219-827D-4BE309F17168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18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83AD-9A87-4219-827D-4BE309F1716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004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chemeClr val="accent2"/>
                </a:solidFill>
                <a:latin typeface="Trebuchet MS" panose="020B0603020202020204" pitchFamily="34" charset="0"/>
              </a:rPr>
              <a:t>F d Jörns och f d Kalvträsk församlingar. </a:t>
            </a:r>
            <a:r>
              <a:rPr lang="sv-SE" sz="12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Norrfors</a:t>
            </a:r>
            <a:r>
              <a:rPr lang="sv-SE" sz="1200" dirty="0">
                <a:solidFill>
                  <a:schemeClr val="accent2"/>
                </a:solidFill>
                <a:latin typeface="Trebuchet MS" panose="020B0603020202020204" pitchFamily="34" charset="0"/>
              </a:rPr>
              <a:t> f.d. folkbokföringsdistrikt och </a:t>
            </a:r>
            <a:r>
              <a:rPr lang="sv-SE" sz="1200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Nyåkersområdet</a:t>
            </a:r>
            <a:r>
              <a:rPr lang="sv-SE" sz="1200" dirty="0">
                <a:solidFill>
                  <a:schemeClr val="accent2"/>
                </a:solidFill>
                <a:latin typeface="Trebuchet MS" panose="020B0603020202020204" pitchFamily="34" charset="0"/>
              </a:rPr>
              <a:t> Nordmaling. Holmön.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83AD-9A87-4219-827D-4BE309F1716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0580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Totalt 98 miljoner + driftstöd ca 6 miljoner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83AD-9A87-4219-827D-4BE309F1716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62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83AD-9A87-4219-827D-4BE309F1716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279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83AD-9A87-4219-827D-4BE309F1716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553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83AD-9A87-4219-827D-4BE309F1716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067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83AD-9A87-4219-827D-4BE309F1716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067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83AD-9A87-4219-827D-4BE309F1716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06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064" y="739305"/>
            <a:ext cx="7524750" cy="817488"/>
          </a:xfrm>
        </p:spPr>
        <p:txBody>
          <a:bodyPr anchor="t" anchorCtr="0"/>
          <a:lstStyle>
            <a:lvl1pPr algn="l">
              <a:defRPr/>
            </a:lvl1pPr>
          </a:lstStyle>
          <a:p>
            <a:pPr lv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6764" y="1675408"/>
            <a:ext cx="7512050" cy="3265760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  <a:endParaRPr lang="sv-SE" noProof="0" dirty="0"/>
          </a:p>
        </p:txBody>
      </p:sp>
      <p:pic>
        <p:nvPicPr>
          <p:cNvPr id="6" name="Bildobjekt 5" descr="dekor_liggande_US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5708869"/>
            <a:ext cx="9156700" cy="1159499"/>
          </a:xfrm>
          <a:prstGeom prst="rect">
            <a:avLst/>
          </a:prstGeom>
        </p:spPr>
      </p:pic>
      <p:pic>
        <p:nvPicPr>
          <p:cNvPr id="7" name="Bildobjekt 6" descr="LS_L1_CMYK_V-TEX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76362"/>
            <a:ext cx="1405467" cy="592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414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34909" y="1714501"/>
            <a:ext cx="3595791" cy="351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86300" y="1731863"/>
            <a:ext cx="3592513" cy="3497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42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3534" y="735031"/>
            <a:ext cx="7542213" cy="79208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3236" y="1831926"/>
            <a:ext cx="3557464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68276" y="2492896"/>
            <a:ext cx="3438848" cy="26551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823270" y="1823616"/>
            <a:ext cx="3455543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88023" y="2505596"/>
            <a:ext cx="3490789" cy="26551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7890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772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111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 hasCustomPrompt="1"/>
          </p:nvPr>
        </p:nvSpPr>
        <p:spPr>
          <a:xfrm>
            <a:off x="863600" y="914400"/>
            <a:ext cx="7415213" cy="4530824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      </a:t>
            </a:r>
          </a:p>
        </p:txBody>
      </p:sp>
    </p:spTree>
    <p:extLst>
      <p:ext uri="{BB962C8B-B14F-4D97-AF65-F5344CB8AC3E}">
        <p14:creationId xmlns:p14="http://schemas.microsoft.com/office/powerpoint/2010/main" val="385929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6741" y="735732"/>
            <a:ext cx="7522072" cy="79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1668" y="1676401"/>
            <a:ext cx="7559675" cy="376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4" name="Bildobjekt 3" descr="dekor_liggande_USK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5708869"/>
            <a:ext cx="9156700" cy="1159499"/>
          </a:xfrm>
          <a:prstGeom prst="rect">
            <a:avLst/>
          </a:prstGeom>
        </p:spPr>
      </p:pic>
      <p:pic>
        <p:nvPicPr>
          <p:cNvPr id="5" name="Bildobjekt 4" descr="LS_L1_CMYK_V-TEXT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76362"/>
            <a:ext cx="1405467" cy="5921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294"/>
        </a:buClr>
        <a:buSzPct val="11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ansokan.s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6" y="116632"/>
            <a:ext cx="8950325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195736" y="3068960"/>
            <a:ext cx="6192688" cy="817488"/>
          </a:xfrm>
        </p:spPr>
        <p:txBody>
          <a:bodyPr/>
          <a:lstStyle/>
          <a:p>
            <a:r>
              <a:rPr lang="sv-SE" dirty="0"/>
              <a:t>Regionala företagsstöd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195736" y="4005064"/>
            <a:ext cx="5616624" cy="720080"/>
          </a:xfrm>
        </p:spPr>
        <p:txBody>
          <a:bodyPr/>
          <a:lstStyle/>
          <a:p>
            <a:pPr algn="ctr"/>
            <a:r>
              <a:rPr lang="sv-SE" dirty="0"/>
              <a:t>till företag i Västerbotten</a:t>
            </a:r>
          </a:p>
          <a:p>
            <a:pPr algn="ctr"/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6372200" y="4945588"/>
            <a:ext cx="2422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Storuman 2018-10-05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07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12776"/>
            <a:ext cx="7992888" cy="3768824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chemeClr val="tx2"/>
                </a:solidFill>
              </a:rPr>
              <a:t>Innovationsstöd</a:t>
            </a:r>
            <a:endParaRPr lang="sv-SE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2000" b="1" dirty="0">
                <a:solidFill>
                  <a:schemeClr val="accent2"/>
                </a:solidFill>
              </a:rPr>
              <a:t>Innovationscheck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Avser nyskapande projekt i mycket tidiga skeden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Upp till 50%, max 50 000 kr</a:t>
            </a:r>
          </a:p>
          <a:p>
            <a:pPr marL="0" indent="0">
              <a:buNone/>
            </a:pPr>
            <a:endParaRPr lang="sv-SE" sz="20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sv-SE" sz="2000" b="1" dirty="0">
                <a:solidFill>
                  <a:schemeClr val="accent2"/>
                </a:solidFill>
              </a:rPr>
              <a:t>Innovationsbidrag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Finansiera utveckling av nyskapande produkter eller tjänster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Upp till 45 %, max 1,2 miljoner kr</a:t>
            </a:r>
          </a:p>
          <a:p>
            <a:endParaRPr lang="sv-SE" sz="2000" dirty="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v-SE" sz="2000" dirty="0">
                <a:solidFill>
                  <a:schemeClr val="accent2"/>
                </a:solidFill>
              </a:rPr>
              <a:t>Eget arbete, max 50 % (schablon 275 kr/</a:t>
            </a:r>
            <a:r>
              <a:rPr lang="sv-SE" sz="2000" dirty="0" err="1">
                <a:solidFill>
                  <a:schemeClr val="accent2"/>
                </a:solidFill>
              </a:rPr>
              <a:t>tim</a:t>
            </a:r>
            <a:r>
              <a:rPr lang="sv-SE" sz="20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5004047" y="4616"/>
            <a:ext cx="31954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Regionalt investeringsstöd (Upp till 35 %)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Särskilt investeringsstöd (Upp till 50 %)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9762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12776"/>
            <a:ext cx="7992888" cy="3768824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chemeClr val="tx2"/>
                </a:solidFill>
              </a:rPr>
              <a:t>Mikrobidrag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Nystartade företag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Ej hobby, minst en halvtidstjänst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Upp till 50 %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Minst 20 000 kr max 30 000 kr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Försumbart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Stöd kan ges till marknadsföring, maskiner/inventarier, kompetensutveckling, produktutveckling,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004047" y="0"/>
            <a:ext cx="343792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Regionalt investeringsstöd (Upp till 35 %)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Särskilt investeringsstöd (Upp till 50 %)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Innovationsstöd (check och bidrag, 50/45 %)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3426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196752"/>
            <a:ext cx="7992888" cy="3768824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chemeClr val="tx2"/>
                </a:solidFill>
              </a:rPr>
              <a:t>Affärsutvecklingscheck för internationalisering 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Små företag (2-49 anställda)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Minst 3 miljoner kr i omsättning 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Upp till 50 %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Minst 50 000 kr max 250 000 kr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Stödet kan användas till köp av tjänster och projektanställningar för bl.a. strategiarbete, marknadsundersökning, hitta nya marknadskanaler, produktanpassning…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Sista datum för beslut 2018-11-30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Handläggs av Thomas Jonsson, tel:010-225 44 84 </a:t>
            </a:r>
          </a:p>
          <a:p>
            <a:pPr marL="0" indent="0">
              <a:buNone/>
            </a:pPr>
            <a:endParaRPr lang="sv-SE" sz="2000" dirty="0">
              <a:solidFill>
                <a:schemeClr val="accent2"/>
              </a:solidFill>
            </a:endParaRPr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898992" y="0"/>
            <a:ext cx="343792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Regionalt investeringsstöd (Upp till 35 %)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Särskilt investeringsstöd (Upp till 50 %)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Innovationsstöd (check och bidrag, 50/45 %)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Mikrobidrag (Upp till 50 %, max 30 000 kr)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847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12776"/>
            <a:ext cx="7992888" cy="3768824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chemeClr val="tx2"/>
                </a:solidFill>
              </a:rPr>
              <a:t>Affärsutvecklingscheck för digitalisering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Små företag (2-49 anställda)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Minst 3 miljoner kr i omsättning 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Upp till 50 %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Minst 50 000 kr max 250 000 kr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Stödet kan användas till köp av tjänster och projektanställningar för bl.a. ta fram digital strategi, effektivisera digitala processer, utveckling av kundrelationer…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Thomas Jonsson, tel:010-225 44 84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Sista datum för beslut 2018-11-30</a:t>
            </a:r>
          </a:p>
          <a:p>
            <a:endParaRPr lang="sv-SE" sz="2000" dirty="0">
              <a:solidFill>
                <a:schemeClr val="accent2"/>
              </a:solidFill>
            </a:endParaRPr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898992" y="0"/>
            <a:ext cx="42966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Regionalt investeringsstöd (Upp till 35 %)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Särskilt investeringsstöd (Upp till 50 %)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Innovationsstöd (check och bidrag, 50/45 %)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Mikrobidrag (Upp till 50 %, max 30 000 kr)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Affärsutvecklingscheck internationalisering (Upp till 50 %)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922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12776"/>
            <a:ext cx="7992888" cy="3768824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chemeClr val="tx2"/>
                </a:solidFill>
              </a:rPr>
              <a:t>Kommersiell service</a:t>
            </a:r>
          </a:p>
          <a:p>
            <a:pPr marL="0" indent="0">
              <a:buNone/>
            </a:pPr>
            <a:r>
              <a:rPr lang="sv-SE" sz="1800" dirty="0">
                <a:solidFill>
                  <a:schemeClr val="accent2"/>
                </a:solidFill>
              </a:rPr>
              <a:t>Regionala serviceprogrammet 2014-2018</a:t>
            </a:r>
          </a:p>
          <a:p>
            <a:pPr marL="0" indent="0">
              <a:buNone/>
            </a:pPr>
            <a:r>
              <a:rPr lang="sv-SE" sz="1800" b="1" dirty="0">
                <a:solidFill>
                  <a:schemeClr val="accent2"/>
                </a:solidFill>
              </a:rPr>
              <a:t>Servicebidrag</a:t>
            </a:r>
          </a:p>
          <a:p>
            <a:r>
              <a:rPr lang="sv-SE" sz="1800" dirty="0">
                <a:solidFill>
                  <a:schemeClr val="accent2"/>
                </a:solidFill>
              </a:rPr>
              <a:t>Vid tillfälliga lönsamhets- och likviditetsproblem till företag som ses som särskilt viktiga för varuförsörjningen.</a:t>
            </a:r>
          </a:p>
          <a:p>
            <a:r>
              <a:rPr lang="sv-SE" sz="1800" dirty="0">
                <a:solidFill>
                  <a:schemeClr val="accent2"/>
                </a:solidFill>
              </a:rPr>
              <a:t>Söks för ett år i taget och kan lämnas under högst tre år till samma företag</a:t>
            </a:r>
          </a:p>
          <a:p>
            <a:r>
              <a:rPr lang="sv-SE" sz="1800" dirty="0">
                <a:solidFill>
                  <a:schemeClr val="accent2"/>
                </a:solidFill>
              </a:rPr>
              <a:t>15 km till närmaste försäljningsställe med brett utbud av dagligvaror</a:t>
            </a:r>
          </a:p>
          <a:p>
            <a:r>
              <a:rPr lang="sv-SE" sz="1800" dirty="0">
                <a:solidFill>
                  <a:schemeClr val="accent2"/>
                </a:solidFill>
              </a:rPr>
              <a:t>20 km till närmaste försäljningsställe med drivmedel</a:t>
            </a:r>
          </a:p>
          <a:p>
            <a:r>
              <a:rPr lang="sv-SE" sz="1800" dirty="0">
                <a:solidFill>
                  <a:schemeClr val="accent2"/>
                </a:solidFill>
              </a:rPr>
              <a:t>Max 250 000 kr (300 000 kr)</a:t>
            </a:r>
          </a:p>
          <a:p>
            <a:pPr marL="0" indent="0">
              <a:buNone/>
            </a:pPr>
            <a:r>
              <a:rPr lang="sv-SE" sz="1800" b="1" dirty="0">
                <a:solidFill>
                  <a:schemeClr val="accent2"/>
                </a:solidFill>
              </a:rPr>
              <a:t>Särskilt driftstöd </a:t>
            </a:r>
          </a:p>
          <a:p>
            <a:r>
              <a:rPr lang="sv-SE" sz="1800" dirty="0">
                <a:solidFill>
                  <a:schemeClr val="accent2"/>
                </a:solidFill>
              </a:rPr>
              <a:t>Ett stöd för att stötta de mest sårbara butikerna i glesbygd. Särskilt utpekade.</a:t>
            </a:r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801469" y="13759"/>
            <a:ext cx="429668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Regionalt investeringsstöd (Upp till 35 %)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Särskilt investeringsstöd (Upp till 50 %)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Innovationsstöd (check och bidrag, 50/45 %)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Mikrobidrag (Upp till 50 %, max 30 000 kr)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Affärsutvecklingscheck internationalisering (Upp till 50 %)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Affärsutvecklingscheck digitalisering (Upp till 50 %)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37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567757"/>
            <a:ext cx="7992888" cy="3768824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chemeClr val="tx2"/>
                </a:solidFill>
              </a:rPr>
              <a:t>Tillväxtcheck</a:t>
            </a:r>
            <a:r>
              <a:rPr lang="sv-SE" sz="2400" dirty="0">
                <a:solidFill>
                  <a:schemeClr val="accent2"/>
                </a:solidFill>
              </a:rPr>
              <a:t> 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Underrepresenterade grupper. Kvinnor som äger och driver företag samt företagare, kvinnor och män, födda utanför norden som bott i Sverige i tio år eller kortare.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Endast mjuka kostnader.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Mikroföretag.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Upp till 50 % 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Max 150 000 kr.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Försumbart.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Stöd kan ges till affärsutveckling, produktutveckling, marknadsföring, organisationsutveckling, kompetensutveckling.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801469" y="13759"/>
            <a:ext cx="3577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0024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591150"/>
            <a:ext cx="7992888" cy="3768824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chemeClr val="tx2"/>
                </a:solidFill>
              </a:rPr>
              <a:t>Jämställdhetscheck</a:t>
            </a:r>
            <a:r>
              <a:rPr lang="sv-SE" sz="2400" dirty="0">
                <a:solidFill>
                  <a:schemeClr val="accent2"/>
                </a:solidFill>
              </a:rPr>
              <a:t> 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Ny check i Västerbotten (Förlängd 2018 ut)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Finns lagkrav på företag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Investeringar i jämställdhetsarbete. Arbete med jämställdhetsplan eller motsvarande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Endast mjuka kostnader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SME-företag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Upp till 75 %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Max 150 000 kr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801469" y="13759"/>
            <a:ext cx="3577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accent2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1919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980728"/>
            <a:ext cx="7992888" cy="3768824"/>
          </a:xfrm>
        </p:spPr>
        <p:txBody>
          <a:bodyPr/>
          <a:lstStyle/>
          <a:p>
            <a:r>
              <a:rPr lang="sv-SE" sz="2400" dirty="0">
                <a:solidFill>
                  <a:schemeClr val="accent2"/>
                </a:solidFill>
              </a:rPr>
              <a:t>Regionalt investeringsstöd </a:t>
            </a:r>
            <a:r>
              <a:rPr lang="sv-SE" sz="2000" dirty="0">
                <a:solidFill>
                  <a:schemeClr val="accent2"/>
                </a:solidFill>
              </a:rPr>
              <a:t>(Upp till 35 %)</a:t>
            </a:r>
          </a:p>
          <a:p>
            <a:r>
              <a:rPr lang="sv-SE" sz="2400" dirty="0">
                <a:solidFill>
                  <a:schemeClr val="accent2"/>
                </a:solidFill>
              </a:rPr>
              <a:t>Särskilt investeringsstöd </a:t>
            </a:r>
            <a:r>
              <a:rPr lang="sv-SE" sz="2000" dirty="0">
                <a:solidFill>
                  <a:schemeClr val="accent2"/>
                </a:solidFill>
              </a:rPr>
              <a:t>(Upp till 50 %)</a:t>
            </a:r>
          </a:p>
          <a:p>
            <a:r>
              <a:rPr lang="sv-SE" sz="2400" dirty="0">
                <a:solidFill>
                  <a:schemeClr val="accent2"/>
                </a:solidFill>
              </a:rPr>
              <a:t>Innovationsstöd </a:t>
            </a:r>
            <a:r>
              <a:rPr lang="sv-SE" sz="2000" dirty="0">
                <a:solidFill>
                  <a:schemeClr val="accent2"/>
                </a:solidFill>
              </a:rPr>
              <a:t>(check och bidrag, 50/45 %)</a:t>
            </a:r>
          </a:p>
          <a:p>
            <a:r>
              <a:rPr lang="sv-SE" sz="2400" dirty="0">
                <a:solidFill>
                  <a:schemeClr val="accent2"/>
                </a:solidFill>
              </a:rPr>
              <a:t>Mikrobidrag </a:t>
            </a:r>
            <a:r>
              <a:rPr lang="sv-SE" sz="2000" dirty="0">
                <a:solidFill>
                  <a:schemeClr val="accent2"/>
                </a:solidFill>
              </a:rPr>
              <a:t>(Upp till 50 %, max 30 000 kr)</a:t>
            </a:r>
          </a:p>
          <a:p>
            <a:r>
              <a:rPr lang="sv-SE" sz="2400" dirty="0">
                <a:solidFill>
                  <a:schemeClr val="accent2"/>
                </a:solidFill>
              </a:rPr>
              <a:t>Affärsutvecklingscheck </a:t>
            </a:r>
            <a:r>
              <a:rPr lang="sv-SE" sz="2400" dirty="0" err="1">
                <a:solidFill>
                  <a:schemeClr val="accent2"/>
                </a:solidFill>
              </a:rPr>
              <a:t>Int</a:t>
            </a:r>
            <a:r>
              <a:rPr lang="sv-SE" sz="2400" dirty="0">
                <a:solidFill>
                  <a:schemeClr val="accent2"/>
                </a:solidFill>
              </a:rPr>
              <a:t>. </a:t>
            </a:r>
            <a:r>
              <a:rPr lang="sv-SE" sz="1800" dirty="0">
                <a:solidFill>
                  <a:schemeClr val="accent2"/>
                </a:solidFill>
              </a:rPr>
              <a:t>(Upp till 50 %</a:t>
            </a:r>
            <a:r>
              <a:rPr lang="sv-SE" sz="2000" dirty="0">
                <a:solidFill>
                  <a:schemeClr val="accent2"/>
                </a:solidFill>
              </a:rPr>
              <a:t>)</a:t>
            </a:r>
          </a:p>
          <a:p>
            <a:r>
              <a:rPr lang="sv-SE" sz="2400" dirty="0">
                <a:solidFill>
                  <a:schemeClr val="accent2"/>
                </a:solidFill>
              </a:rPr>
              <a:t>Affärsutvecklingscheck</a:t>
            </a:r>
            <a:r>
              <a:rPr lang="sv-SE" sz="2800" dirty="0">
                <a:solidFill>
                  <a:schemeClr val="accent2"/>
                </a:solidFill>
              </a:rPr>
              <a:t> </a:t>
            </a:r>
            <a:r>
              <a:rPr lang="sv-SE" sz="2400" dirty="0">
                <a:solidFill>
                  <a:schemeClr val="accent2"/>
                </a:solidFill>
              </a:rPr>
              <a:t>Dig. </a:t>
            </a:r>
            <a:r>
              <a:rPr lang="sv-SE" sz="1800" dirty="0">
                <a:solidFill>
                  <a:schemeClr val="accent2"/>
                </a:solidFill>
              </a:rPr>
              <a:t>(Upp till 50 %)</a:t>
            </a:r>
            <a:endParaRPr lang="sv-SE" sz="2000" dirty="0">
              <a:solidFill>
                <a:schemeClr val="accent2"/>
              </a:solidFill>
            </a:endParaRPr>
          </a:p>
          <a:p>
            <a:r>
              <a:rPr lang="sv-SE" sz="2400" dirty="0">
                <a:solidFill>
                  <a:schemeClr val="accent2"/>
                </a:solidFill>
              </a:rPr>
              <a:t>Tillväxtcheck </a:t>
            </a:r>
            <a:r>
              <a:rPr lang="sv-SE" sz="2000" dirty="0">
                <a:solidFill>
                  <a:schemeClr val="accent2"/>
                </a:solidFill>
              </a:rPr>
              <a:t>(Upp till 75 %, max 150 000 kr)</a:t>
            </a:r>
          </a:p>
          <a:p>
            <a:r>
              <a:rPr lang="sv-SE" sz="2400" dirty="0">
                <a:solidFill>
                  <a:schemeClr val="accent2"/>
                </a:solidFill>
              </a:rPr>
              <a:t>Jämställdhetscheck </a:t>
            </a:r>
            <a:r>
              <a:rPr lang="sv-SE" sz="2000" dirty="0">
                <a:solidFill>
                  <a:schemeClr val="accent2"/>
                </a:solidFill>
              </a:rPr>
              <a:t>(Upp till 75 %, max 150 000 kr)</a:t>
            </a:r>
            <a:endParaRPr lang="sv-SE" sz="2400" dirty="0">
              <a:solidFill>
                <a:schemeClr val="accent2"/>
              </a:solidFill>
            </a:endParaRPr>
          </a:p>
          <a:p>
            <a:r>
              <a:rPr lang="sv-SE" sz="2400" dirty="0">
                <a:solidFill>
                  <a:schemeClr val="accent2"/>
                </a:solidFill>
              </a:rPr>
              <a:t>Servicebidrag och Särskilt driftstöd </a:t>
            </a:r>
            <a:r>
              <a:rPr lang="sv-SE" sz="2000" dirty="0">
                <a:solidFill>
                  <a:schemeClr val="accent2"/>
                </a:solidFill>
              </a:rPr>
              <a:t>(Kommersiell service)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1828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735732"/>
            <a:ext cx="8280920" cy="795660"/>
          </a:xfrm>
        </p:spPr>
        <p:txBody>
          <a:bodyPr/>
          <a:lstStyle/>
          <a:p>
            <a:r>
              <a:rPr lang="sv-SE" sz="3200" dirty="0"/>
              <a:t>Exempel på icke stödgrundande kostnader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>
                <a:solidFill>
                  <a:schemeClr val="accent2"/>
                </a:solidFill>
              </a:rPr>
              <a:t>Ersättningsinvesteringar, renoveringar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Investeringar finansierade genom leasing/avbetalningskontrakt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Fordon (vissa undantag, tex truck)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Förvärv av fast egendom, rörelse, konkursbo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Driftkostnader, ordinarie verksamhet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Kostnader som uppkommit innan inkommen ansökan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Köp från närstående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Investeringar utanför länet</a:t>
            </a:r>
          </a:p>
        </p:txBody>
      </p:sp>
    </p:spTree>
    <p:extLst>
      <p:ext uri="{BB962C8B-B14F-4D97-AF65-F5344CB8AC3E}">
        <p14:creationId xmlns:p14="http://schemas.microsoft.com/office/powerpoint/2010/main" val="2624633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Inför en ansökan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2"/>
                </a:solidFill>
              </a:rPr>
              <a:t>Diskutera helst investeringen först med kommunen, Möjligheternas region eller Länsstyrelsen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2"/>
                </a:solidFill>
              </a:rPr>
              <a:t>Ha klart underlagen för ansökan (registreringsbevis, affärsplan, årsredovisningar, budget, offerter, ev. jämställdhetsplan eller motsvarande, ev. bygglov, tillstånd och kreditlöften)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2"/>
                </a:solidFill>
              </a:rPr>
              <a:t>Enbart digital ansökan (</a:t>
            </a:r>
            <a:r>
              <a:rPr lang="sv-SE" sz="2000" dirty="0">
                <a:solidFill>
                  <a:schemeClr val="accent2"/>
                </a:solidFill>
                <a:hlinkClick r:id="rId2"/>
              </a:rPr>
              <a:t>www.minansokan.se</a:t>
            </a:r>
            <a:r>
              <a:rPr lang="sv-SE" sz="2000" dirty="0">
                <a:solidFill>
                  <a:schemeClr val="accent2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2"/>
                </a:solidFill>
              </a:rPr>
              <a:t>Kontakta oss vid eventuella förändringar i investeringen eller företaget (byte av företagsform, ägarbyte m.m.)</a:t>
            </a:r>
          </a:p>
        </p:txBody>
      </p:sp>
    </p:spTree>
    <p:extLst>
      <p:ext uri="{BB962C8B-B14F-4D97-AF65-F5344CB8AC3E}">
        <p14:creationId xmlns:p14="http://schemas.microsoft.com/office/powerpoint/2010/main" val="83645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2072" cy="795660"/>
          </a:xfrm>
        </p:spPr>
        <p:txBody>
          <a:bodyPr/>
          <a:lstStyle/>
          <a:p>
            <a:pPr eaLnBrk="1" hangingPunct="1"/>
            <a:r>
              <a:rPr lang="sv-SE" altLang="sv-SE" sz="3600" dirty="0"/>
              <a:t>Företagsstöd</a:t>
            </a:r>
          </a:p>
        </p:txBody>
      </p:sp>
      <p:sp>
        <p:nvSpPr>
          <p:cNvPr id="4099" name="Platshållare för innehåll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8644880" cy="151216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sv-SE" altLang="sv-SE" dirty="0">
              <a:solidFill>
                <a:schemeClr val="accent2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sv-SE" altLang="sv-SE" dirty="0">
                <a:solidFill>
                  <a:schemeClr val="accent2"/>
                </a:solidFill>
              </a:rPr>
              <a:t>Främja hållbar tillväxt och ökad konkurrenskraft!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71600" y="2996952"/>
            <a:ext cx="79248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294"/>
              </a:buClr>
              <a:buSzPct val="115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sv-SE" altLang="sv-SE" sz="800" kern="0" dirty="0">
              <a:solidFill>
                <a:schemeClr val="accent2"/>
              </a:solidFill>
            </a:endParaRPr>
          </a:p>
          <a:p>
            <a:r>
              <a:rPr lang="sv-SE" altLang="sv-SE" kern="0" dirty="0">
                <a:solidFill>
                  <a:schemeClr val="accent2"/>
                </a:solidFill>
              </a:rPr>
              <a:t>Förordningar </a:t>
            </a:r>
            <a:r>
              <a:rPr lang="sv-SE" altLang="sv-SE" sz="1600" kern="0" dirty="0">
                <a:solidFill>
                  <a:schemeClr val="accent2"/>
                </a:solidFill>
              </a:rPr>
              <a:t>(SFS 2015:210, 2015:211 och 2000:284)</a:t>
            </a:r>
          </a:p>
          <a:p>
            <a:r>
              <a:rPr lang="sv-SE" altLang="sv-SE" kern="0" dirty="0">
                <a:solidFill>
                  <a:schemeClr val="accent2"/>
                </a:solidFill>
              </a:rPr>
              <a:t>Tillväxtverkets råd och riktlinjer</a:t>
            </a:r>
          </a:p>
          <a:p>
            <a:r>
              <a:rPr lang="sv-SE" altLang="sv-SE" kern="0" dirty="0">
                <a:solidFill>
                  <a:schemeClr val="accent2"/>
                </a:solidFill>
              </a:rPr>
              <a:t>Länsstyrelsens prioriteringar</a:t>
            </a:r>
          </a:p>
          <a:p>
            <a:pPr>
              <a:buFontTx/>
              <a:buNone/>
            </a:pPr>
            <a:endParaRPr lang="sv-SE" altLang="sv-SE" kern="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sv-SE" altLang="sv-SE" kern="0" dirty="0"/>
          </a:p>
          <a:p>
            <a:pPr>
              <a:buFontTx/>
              <a:buNone/>
            </a:pPr>
            <a:endParaRPr lang="sv-SE" altLang="sv-SE" kern="0" dirty="0"/>
          </a:p>
          <a:p>
            <a:endParaRPr lang="sv-SE" altLang="sv-SE" kern="0" dirty="0"/>
          </a:p>
        </p:txBody>
      </p:sp>
    </p:spTree>
    <p:extLst>
      <p:ext uri="{BB962C8B-B14F-4D97-AF65-F5344CB8AC3E}">
        <p14:creationId xmlns:p14="http://schemas.microsoft.com/office/powerpoint/2010/main" val="159191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9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1680" y="1556791"/>
            <a:ext cx="5616624" cy="4035127"/>
          </a:xfrm>
        </p:spPr>
        <p:txBody>
          <a:bodyPr/>
          <a:lstStyle/>
          <a:p>
            <a:br>
              <a:rPr lang="sv-SE" sz="6000" dirty="0">
                <a:solidFill>
                  <a:schemeClr val="accent2"/>
                </a:solidFill>
              </a:rPr>
            </a:br>
            <a:endParaRPr lang="sv-SE" sz="6000" dirty="0"/>
          </a:p>
        </p:txBody>
      </p:sp>
      <p:sp>
        <p:nvSpPr>
          <p:cNvPr id="3" name="Rektangel 2"/>
          <p:cNvSpPr/>
          <p:nvPr/>
        </p:nvSpPr>
        <p:spPr>
          <a:xfrm>
            <a:off x="3511651" y="3343464"/>
            <a:ext cx="253353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sv-SE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sv-SE" b="1" dirty="0">
                <a:solidFill>
                  <a:schemeClr val="accent2"/>
                </a:solidFill>
              </a:rPr>
              <a:t>Erik Dahlberg</a:t>
            </a:r>
          </a:p>
          <a:p>
            <a:pPr>
              <a:lnSpc>
                <a:spcPct val="80000"/>
              </a:lnSpc>
            </a:pPr>
            <a:endParaRPr lang="sv-SE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sv-SE" b="1" dirty="0" err="1">
                <a:solidFill>
                  <a:schemeClr val="accent2"/>
                </a:solidFill>
              </a:rPr>
              <a:t>erik.dahlberg</a:t>
            </a:r>
            <a:r>
              <a:rPr lang="sv-SE" b="1" dirty="0">
                <a:solidFill>
                  <a:schemeClr val="accent2"/>
                </a:solidFill>
              </a:rPr>
              <a:t>@</a:t>
            </a:r>
          </a:p>
          <a:p>
            <a:pPr>
              <a:lnSpc>
                <a:spcPct val="80000"/>
              </a:lnSpc>
            </a:pPr>
            <a:r>
              <a:rPr lang="sv-SE" b="1" dirty="0">
                <a:solidFill>
                  <a:schemeClr val="accent2"/>
                </a:solidFill>
              </a:rPr>
              <a:t>lansstyrelsen.se</a:t>
            </a:r>
          </a:p>
          <a:p>
            <a:pPr>
              <a:lnSpc>
                <a:spcPct val="80000"/>
              </a:lnSpc>
            </a:pPr>
            <a:endParaRPr lang="sv-SE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sv-SE" b="1" dirty="0">
                <a:solidFill>
                  <a:schemeClr val="accent2"/>
                </a:solidFill>
              </a:rPr>
              <a:t>010-225 44 87</a:t>
            </a:r>
          </a:p>
          <a:p>
            <a:pPr>
              <a:lnSpc>
                <a:spcPct val="80000"/>
              </a:lnSpc>
            </a:pPr>
            <a:endParaRPr lang="sv-SE" b="1" dirty="0">
              <a:solidFill>
                <a:schemeClr val="accent2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79F47AB-3535-45C2-9EF4-6A8F677D69F0}"/>
              </a:ext>
            </a:extLst>
          </p:cNvPr>
          <p:cNvSpPr txBox="1"/>
          <p:nvPr/>
        </p:nvSpPr>
        <p:spPr>
          <a:xfrm>
            <a:off x="3511651" y="2529249"/>
            <a:ext cx="28873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200" b="1" dirty="0">
                <a:solidFill>
                  <a:schemeClr val="accent2"/>
                </a:solidFill>
              </a:rPr>
              <a:t>Tack för mig!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901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647"/>
            <a:ext cx="3869134" cy="5472609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Stödområden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94927" y="2060848"/>
            <a:ext cx="4752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Stödområde A:</a:t>
            </a:r>
          </a:p>
          <a:p>
            <a:r>
              <a:rPr lang="sv-SE" sz="1400" dirty="0">
                <a:solidFill>
                  <a:schemeClr val="accent2"/>
                </a:solidFill>
                <a:latin typeface="Trebuchet MS" panose="020B0603020202020204" pitchFamily="34" charset="0"/>
              </a:rPr>
              <a:t>Sorsele, Storuman, Vilhelmina, Dorotea, Åsele, Lycksele, Malå, Norsjö, Vindeln och Bjurholm kommun</a:t>
            </a:r>
          </a:p>
          <a:p>
            <a:endParaRPr lang="sv-SE" sz="1400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r>
              <a:rPr lang="sv-SE" sz="2800" dirty="0">
                <a:solidFill>
                  <a:schemeClr val="accent2"/>
                </a:solidFill>
                <a:latin typeface="Trebuchet MS" panose="020B0603020202020204" pitchFamily="34" charset="0"/>
              </a:rPr>
              <a:t>Stödområde B:</a:t>
            </a:r>
          </a:p>
          <a:p>
            <a:r>
              <a:rPr lang="sv-SE" sz="1400" dirty="0">
                <a:solidFill>
                  <a:schemeClr val="accent2"/>
                </a:solidFill>
                <a:latin typeface="Trebuchet MS" panose="020B0603020202020204" pitchFamily="34" charset="0"/>
              </a:rPr>
              <a:t>Nordmaling, Robertsfors, Vännäs och Skellefteå kommun. Även vissa delar av Umeå kommun.</a:t>
            </a:r>
          </a:p>
          <a:p>
            <a:endParaRPr lang="sv-SE" sz="1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6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600" dirty="0"/>
              <a:t>Utfall företagsstöd 2017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0BBB3D78-006C-483E-A829-C2179A36A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333" y="1340768"/>
            <a:ext cx="7992888" cy="441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4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22072" cy="795660"/>
          </a:xfrm>
        </p:spPr>
        <p:txBody>
          <a:bodyPr/>
          <a:lstStyle/>
          <a:p>
            <a:pPr eaLnBrk="1" hangingPunct="1"/>
            <a:r>
              <a:rPr lang="sv-SE" altLang="sv-SE" sz="3600" b="1" dirty="0"/>
              <a:t>Vad vi tittar på</a:t>
            </a:r>
            <a:endParaRPr lang="sv-SE" alt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1196752"/>
            <a:ext cx="7632848" cy="4392488"/>
          </a:xfrm>
        </p:spPr>
        <p:txBody>
          <a:bodyPr/>
          <a:lstStyle/>
          <a:p>
            <a:pPr eaLnBrk="1" hangingPunct="1">
              <a:defRPr/>
            </a:pPr>
            <a:endParaRPr lang="sv-SE" sz="1800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sv-SE" sz="1800" dirty="0">
                <a:solidFill>
                  <a:schemeClr val="accent2"/>
                </a:solidFill>
              </a:rPr>
              <a:t>Behovet av stöd </a:t>
            </a:r>
          </a:p>
          <a:p>
            <a:pPr eaLnBrk="1" hangingPunct="1">
              <a:defRPr/>
            </a:pPr>
            <a:r>
              <a:rPr lang="sv-SE" sz="1800" dirty="0">
                <a:solidFill>
                  <a:schemeClr val="accent2"/>
                </a:solidFill>
              </a:rPr>
              <a:t>Affärsmässighet</a:t>
            </a:r>
          </a:p>
          <a:p>
            <a:pPr eaLnBrk="1" hangingPunct="1">
              <a:defRPr/>
            </a:pPr>
            <a:r>
              <a:rPr lang="sv-SE" sz="1800" dirty="0">
                <a:solidFill>
                  <a:schemeClr val="accent2"/>
                </a:solidFill>
              </a:rPr>
              <a:t>Tidigare stöd</a:t>
            </a:r>
          </a:p>
          <a:p>
            <a:pPr eaLnBrk="1" hangingPunct="1">
              <a:defRPr/>
            </a:pPr>
            <a:r>
              <a:rPr lang="sv-SE" sz="1800" dirty="0">
                <a:solidFill>
                  <a:schemeClr val="accent2"/>
                </a:solidFill>
              </a:rPr>
              <a:t>Bedöms investeringen…</a:t>
            </a:r>
          </a:p>
          <a:p>
            <a:pPr marL="0" indent="0" eaLnBrk="1" hangingPunct="1">
              <a:buFontTx/>
              <a:buNone/>
              <a:defRPr/>
            </a:pPr>
            <a:r>
              <a:rPr lang="sv-SE" sz="1800" dirty="0">
                <a:solidFill>
                  <a:schemeClr val="accent2"/>
                </a:solidFill>
              </a:rPr>
              <a:t>	…kunna bli lönsam på sikt? </a:t>
            </a:r>
          </a:p>
          <a:p>
            <a:pPr marL="0" indent="0" eaLnBrk="1" hangingPunct="1">
              <a:buFontTx/>
              <a:buNone/>
              <a:defRPr/>
            </a:pPr>
            <a:r>
              <a:rPr lang="sv-SE" sz="1800" dirty="0">
                <a:solidFill>
                  <a:schemeClr val="accent2"/>
                </a:solidFill>
              </a:rPr>
              <a:t>	…ge varaktig sysselsättning?  	</a:t>
            </a:r>
          </a:p>
          <a:p>
            <a:pPr marL="0" indent="0" eaLnBrk="1" hangingPunct="1">
              <a:buFontTx/>
              <a:buNone/>
              <a:defRPr/>
            </a:pPr>
            <a:r>
              <a:rPr lang="sv-SE" sz="1800" dirty="0">
                <a:solidFill>
                  <a:schemeClr val="accent2"/>
                </a:solidFill>
              </a:rPr>
              <a:t>	…påverka konkurrensförhållandena?</a:t>
            </a:r>
          </a:p>
          <a:p>
            <a:pPr eaLnBrk="1" hangingPunct="1">
              <a:defRPr/>
            </a:pPr>
            <a:r>
              <a:rPr lang="sv-SE" sz="1800" dirty="0">
                <a:solidFill>
                  <a:schemeClr val="accent2"/>
                </a:solidFill>
              </a:rPr>
              <a:t>Yttranden</a:t>
            </a:r>
          </a:p>
          <a:p>
            <a:pPr eaLnBrk="1" hangingPunct="1">
              <a:defRPr/>
            </a:pPr>
            <a:r>
              <a:rPr lang="sv-SE" sz="1800" dirty="0">
                <a:solidFill>
                  <a:schemeClr val="accent2"/>
                </a:solidFill>
              </a:rPr>
              <a:t>Finns medel tillgängligt</a:t>
            </a:r>
          </a:p>
          <a:p>
            <a:pPr marL="0" indent="0" eaLnBrk="1" hangingPunct="1">
              <a:buNone/>
              <a:defRPr/>
            </a:pPr>
            <a:endParaRPr lang="sv-SE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9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6" y="116632"/>
            <a:ext cx="8950325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195736" y="3068960"/>
            <a:ext cx="6192688" cy="817488"/>
          </a:xfrm>
        </p:spPr>
        <p:txBody>
          <a:bodyPr/>
          <a:lstStyle/>
          <a:p>
            <a:r>
              <a:rPr lang="sv-SE" dirty="0"/>
              <a:t>Regionala företagsstöd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91680" y="4005064"/>
            <a:ext cx="6768752" cy="720080"/>
          </a:xfrm>
        </p:spPr>
        <p:txBody>
          <a:bodyPr/>
          <a:lstStyle/>
          <a:p>
            <a:pPr algn="ctr"/>
            <a:r>
              <a:rPr lang="sv-SE" dirty="0"/>
              <a:t>Ett flertal olika stödtyper</a:t>
            </a:r>
          </a:p>
        </p:txBody>
      </p:sp>
    </p:spTree>
    <p:extLst>
      <p:ext uri="{BB962C8B-B14F-4D97-AF65-F5344CB8AC3E}">
        <p14:creationId xmlns:p14="http://schemas.microsoft.com/office/powerpoint/2010/main" val="381955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22072" cy="795660"/>
          </a:xfrm>
        </p:spPr>
        <p:txBody>
          <a:bodyPr/>
          <a:lstStyle/>
          <a:p>
            <a:r>
              <a:rPr lang="sv-SE" sz="3600" dirty="0"/>
              <a:t>Våra stöd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3768824"/>
          </a:xfrm>
        </p:spPr>
        <p:txBody>
          <a:bodyPr/>
          <a:lstStyle/>
          <a:p>
            <a:r>
              <a:rPr lang="sv-SE" sz="2400" dirty="0">
                <a:solidFill>
                  <a:schemeClr val="accent2"/>
                </a:solidFill>
              </a:rPr>
              <a:t>Regionalt investeringsstöd </a:t>
            </a:r>
            <a:endParaRPr lang="sv-SE" sz="2000" dirty="0">
              <a:solidFill>
                <a:schemeClr val="accent2"/>
              </a:solidFill>
            </a:endParaRPr>
          </a:p>
          <a:p>
            <a:r>
              <a:rPr lang="sv-SE" sz="2400" dirty="0">
                <a:solidFill>
                  <a:schemeClr val="accent2"/>
                </a:solidFill>
              </a:rPr>
              <a:t>Särskilt investeringsstöd </a:t>
            </a:r>
            <a:endParaRPr lang="sv-SE" sz="2000" dirty="0">
              <a:solidFill>
                <a:schemeClr val="accent2"/>
              </a:solidFill>
            </a:endParaRPr>
          </a:p>
          <a:p>
            <a:r>
              <a:rPr lang="sv-SE" sz="2400" dirty="0">
                <a:solidFill>
                  <a:schemeClr val="accent2"/>
                </a:solidFill>
              </a:rPr>
              <a:t>Innovationsstöd </a:t>
            </a:r>
            <a:endParaRPr lang="sv-SE" sz="2000" dirty="0">
              <a:solidFill>
                <a:schemeClr val="accent2"/>
              </a:solidFill>
            </a:endParaRPr>
          </a:p>
          <a:p>
            <a:r>
              <a:rPr lang="sv-SE" sz="2400" dirty="0">
                <a:solidFill>
                  <a:srgbClr val="FF0000"/>
                </a:solidFill>
              </a:rPr>
              <a:t>Konsultcheck (Ej under 2018)</a:t>
            </a:r>
            <a:endParaRPr lang="sv-SE" sz="2000" dirty="0">
              <a:solidFill>
                <a:srgbClr val="FF0000"/>
              </a:solidFill>
            </a:endParaRPr>
          </a:p>
          <a:p>
            <a:r>
              <a:rPr lang="sv-SE" sz="2400" dirty="0">
                <a:solidFill>
                  <a:schemeClr val="accent2"/>
                </a:solidFill>
              </a:rPr>
              <a:t>Mikrobidrag </a:t>
            </a:r>
            <a:endParaRPr lang="sv-SE" sz="2000" dirty="0">
              <a:solidFill>
                <a:schemeClr val="accent2"/>
              </a:solidFill>
            </a:endParaRPr>
          </a:p>
          <a:p>
            <a:r>
              <a:rPr lang="sv-SE" sz="2400" dirty="0">
                <a:solidFill>
                  <a:schemeClr val="accent2"/>
                </a:solidFill>
              </a:rPr>
              <a:t>Affärsutvecklingscheck för internationalisering</a:t>
            </a:r>
          </a:p>
          <a:p>
            <a:r>
              <a:rPr lang="sv-SE" sz="2400" dirty="0">
                <a:solidFill>
                  <a:schemeClr val="accent2"/>
                </a:solidFill>
              </a:rPr>
              <a:t>Affärsutvecklingscheck för digitalisering</a:t>
            </a:r>
            <a:endParaRPr lang="sv-SE" sz="2000" dirty="0">
              <a:solidFill>
                <a:schemeClr val="accent2"/>
              </a:solidFill>
            </a:endParaRPr>
          </a:p>
          <a:p>
            <a:r>
              <a:rPr lang="sv-SE" sz="2400" dirty="0">
                <a:solidFill>
                  <a:schemeClr val="accent2"/>
                </a:solidFill>
              </a:rPr>
              <a:t>Tillväxtcheck </a:t>
            </a:r>
            <a:endParaRPr lang="sv-SE" sz="2000" dirty="0">
              <a:solidFill>
                <a:schemeClr val="accent2"/>
              </a:solidFill>
            </a:endParaRPr>
          </a:p>
          <a:p>
            <a:r>
              <a:rPr lang="sv-SE" sz="2400" dirty="0">
                <a:solidFill>
                  <a:schemeClr val="accent2"/>
                </a:solidFill>
              </a:rPr>
              <a:t>Jämställdhetscheck </a:t>
            </a:r>
          </a:p>
          <a:p>
            <a:r>
              <a:rPr lang="sv-SE" sz="2400" dirty="0">
                <a:solidFill>
                  <a:schemeClr val="accent2"/>
                </a:solidFill>
              </a:rPr>
              <a:t>Servicebidrag och Särskilt driftstöd </a:t>
            </a:r>
            <a:r>
              <a:rPr lang="sv-SE" sz="2000" dirty="0">
                <a:solidFill>
                  <a:schemeClr val="accent2"/>
                </a:solidFill>
              </a:rPr>
              <a:t>(Kommersiell service)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869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12776"/>
            <a:ext cx="7992888" cy="3768824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chemeClr val="tx2"/>
                </a:solidFill>
              </a:rPr>
              <a:t>Regionalt investeringsstöd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Endast hårda investeringar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Upp till 35 % 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Inte ett försumbart stöd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Investering över 25 miljoner till TVV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Exempel på investeringar kan vara byggnationer, anpassning av lokaler, omdisponering, utbyggnad, lastkaj, portar, VVS och el produktionsmaskiner, verktyg och verkstadsutrustningar, maskininstallationer.</a:t>
            </a:r>
          </a:p>
          <a:p>
            <a:endParaRPr lang="sv-SE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8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12776"/>
            <a:ext cx="7992888" cy="3768824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chemeClr val="tx2"/>
                </a:solidFill>
              </a:rPr>
              <a:t>Särskilt investeringsstöd och stöd till företagsutveckling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SME-företag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Både mjuka och hårda investeringar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Upp till 50 %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Försumbart, max 1,8 miljoner under en treårsperiod</a:t>
            </a:r>
          </a:p>
          <a:p>
            <a:r>
              <a:rPr lang="sv-SE" sz="2000" dirty="0">
                <a:solidFill>
                  <a:schemeClr val="accent2"/>
                </a:solidFill>
              </a:rPr>
              <a:t>Stöd kan ges till byggnader/anläggningar, maskiner/inventarier, kompetensutveckling, marknadsföring, Produktutveckling</a:t>
            </a:r>
          </a:p>
          <a:p>
            <a:endParaRPr lang="sv-SE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v-SE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5004048" y="0"/>
            <a:ext cx="31954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accent2"/>
                </a:solidFill>
              </a:rPr>
              <a:t>Regionalt investeringsstöd (Upp till 35 %)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3547070"/>
      </p:ext>
    </p:extLst>
  </p:cSld>
  <p:clrMapOvr>
    <a:masterClrMapping/>
  </p:clrMapOvr>
</p:sld>
</file>

<file path=ppt/theme/theme1.xml><?xml version="1.0" encoding="utf-8"?>
<a:theme xmlns:a="http://schemas.openxmlformats.org/drawingml/2006/main" name="_Lst-Västerbotten_2013">
  <a:themeElements>
    <a:clrScheme name="Lst variant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rvel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st variant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t variant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t variant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t variant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t variant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t variant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t variant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t variant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t variant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t variant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t variant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t variant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t variant 2 13">
        <a:dk1>
          <a:srgbClr val="000000"/>
        </a:dk1>
        <a:lt1>
          <a:srgbClr val="FFFFFF"/>
        </a:lt1>
        <a:dk2>
          <a:srgbClr val="3333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t variant 2 14">
        <a:dk1>
          <a:srgbClr val="000000"/>
        </a:dk1>
        <a:lt1>
          <a:srgbClr val="FFFFFF"/>
        </a:lt1>
        <a:dk2>
          <a:srgbClr val="3333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t variant 2 15">
        <a:dk1>
          <a:srgbClr val="000099"/>
        </a:dk1>
        <a:lt1>
          <a:srgbClr val="FFFFFF"/>
        </a:lt1>
        <a:dk2>
          <a:srgbClr val="0000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82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t variant 2 16">
        <a:dk1>
          <a:srgbClr val="333399"/>
        </a:dk1>
        <a:lt1>
          <a:srgbClr val="FFFFFF"/>
        </a:lt1>
        <a:dk2>
          <a:srgbClr val="333399"/>
        </a:dk2>
        <a:lt2>
          <a:srgbClr val="808080"/>
        </a:lt2>
        <a:accent1>
          <a:srgbClr val="FFCC00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FFE2AA"/>
        </a:accent5>
        <a:accent6>
          <a:srgbClr val="2D2D8A"/>
        </a:accent6>
        <a:hlink>
          <a:srgbClr val="006699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_Lst-Västerbotten_2013</Template>
  <TotalTime>11963</TotalTime>
  <Words>1031</Words>
  <Application>Microsoft Office PowerPoint</Application>
  <PresentationFormat>Bildspel på skärmen (4:3)</PresentationFormat>
  <Paragraphs>207</Paragraphs>
  <Slides>20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Arial</vt:lpstr>
      <vt:lpstr>Calibri</vt:lpstr>
      <vt:lpstr>Tahoma</vt:lpstr>
      <vt:lpstr>Trebuchet MS</vt:lpstr>
      <vt:lpstr>_Lst-Västerbotten_2013</vt:lpstr>
      <vt:lpstr>Regionala företagsstöd</vt:lpstr>
      <vt:lpstr>Företagsstöd</vt:lpstr>
      <vt:lpstr>Stödområden</vt:lpstr>
      <vt:lpstr>Utfall företagsstöd 2017</vt:lpstr>
      <vt:lpstr>Vad vi tittar på</vt:lpstr>
      <vt:lpstr>Regionala företagsstöd</vt:lpstr>
      <vt:lpstr>Våra stöd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Exempel på icke stödgrundande kostnader</vt:lpstr>
      <vt:lpstr>Inför en ansökan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Utfall 2013</dc:title>
  <dc:creator>Hanna Sundén</dc:creator>
  <cp:lastModifiedBy>Dahlberg Erik</cp:lastModifiedBy>
  <cp:revision>196</cp:revision>
  <cp:lastPrinted>2016-12-07T11:43:25Z</cp:lastPrinted>
  <dcterms:created xsi:type="dcterms:W3CDTF">2014-01-17T15:36:50Z</dcterms:created>
  <dcterms:modified xsi:type="dcterms:W3CDTF">2018-10-05T12:15:34Z</dcterms:modified>
</cp:coreProperties>
</file>